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27"/>
  </p:notesMasterIdLst>
  <p:sldIdLst>
    <p:sldId id="256" r:id="rId2"/>
    <p:sldId id="257" r:id="rId3"/>
    <p:sldId id="323" r:id="rId4"/>
    <p:sldId id="325" r:id="rId5"/>
    <p:sldId id="279" r:id="rId6"/>
    <p:sldId id="280" r:id="rId7"/>
    <p:sldId id="303" r:id="rId8"/>
    <p:sldId id="305" r:id="rId9"/>
    <p:sldId id="306" r:id="rId10"/>
    <p:sldId id="259" r:id="rId11"/>
    <p:sldId id="317" r:id="rId12"/>
    <p:sldId id="315" r:id="rId13"/>
    <p:sldId id="274" r:id="rId14"/>
    <p:sldId id="320" r:id="rId15"/>
    <p:sldId id="321" r:id="rId16"/>
    <p:sldId id="266" r:id="rId17"/>
    <p:sldId id="267" r:id="rId18"/>
    <p:sldId id="268" r:id="rId19"/>
    <p:sldId id="269" r:id="rId20"/>
    <p:sldId id="270" r:id="rId21"/>
    <p:sldId id="283" r:id="rId22"/>
    <p:sldId id="284" r:id="rId23"/>
    <p:sldId id="291" r:id="rId24"/>
    <p:sldId id="292" r:id="rId25"/>
    <p:sldId id="293"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16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F44DE4-5521-4A76-B617-CD5412FFA636}" type="datetimeFigureOut">
              <a:rPr lang="en-US" smtClean="0"/>
              <a:t>2/24/2015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E47B09-555C-4425-B7B9-EC1C350E3AE9}" type="slidenum">
              <a:rPr lang="en-US" smtClean="0"/>
              <a:t>‹#›</a:t>
            </a:fld>
            <a:endParaRPr lang="en-US"/>
          </a:p>
        </p:txBody>
      </p:sp>
    </p:spTree>
    <p:extLst>
      <p:ext uri="{BB962C8B-B14F-4D97-AF65-F5344CB8AC3E}">
        <p14:creationId xmlns:p14="http://schemas.microsoft.com/office/powerpoint/2010/main" val="3257704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Think about what you believe</a:t>
            </a:r>
            <a:r>
              <a:rPr lang="en-US" baseline="0" dirty="0" smtClean="0"/>
              <a:t> is required in a question to make it essential?</a:t>
            </a:r>
            <a:endParaRPr lang="en-US" dirty="0"/>
          </a:p>
        </p:txBody>
      </p:sp>
      <p:sp>
        <p:nvSpPr>
          <p:cNvPr id="4" name="Slide Number Placeholder 3"/>
          <p:cNvSpPr>
            <a:spLocks noGrp="1"/>
          </p:cNvSpPr>
          <p:nvPr>
            <p:ph type="sldNum" sz="quarter" idx="10"/>
          </p:nvPr>
        </p:nvSpPr>
        <p:spPr/>
        <p:txBody>
          <a:bodyPr/>
          <a:lstStyle/>
          <a:p>
            <a:fld id="{51E47B09-555C-4425-B7B9-EC1C350E3AE9}" type="slidenum">
              <a:rPr lang="en-US" smtClean="0"/>
              <a:t>2</a:t>
            </a:fld>
            <a:endParaRPr lang="en-US"/>
          </a:p>
        </p:txBody>
      </p:sp>
    </p:spTree>
    <p:extLst>
      <p:ext uri="{BB962C8B-B14F-4D97-AF65-F5344CB8AC3E}">
        <p14:creationId xmlns:p14="http://schemas.microsoft.com/office/powerpoint/2010/main" val="1772255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Understandings</a:t>
            </a:r>
            <a:r>
              <a:rPr lang="en-US" baseline="0" dirty="0" smtClean="0"/>
              <a:t> come from the goals of the curriculums and the broad areas of learning and competencies which create the spirit of our Units and learning contexts which then lead to the Over arching understandings and then Essential questions.</a:t>
            </a:r>
            <a:endParaRPr lang="en-US" dirty="0"/>
          </a:p>
        </p:txBody>
      </p:sp>
      <p:sp>
        <p:nvSpPr>
          <p:cNvPr id="4" name="Slide Number Placeholder 3"/>
          <p:cNvSpPr>
            <a:spLocks noGrp="1"/>
          </p:cNvSpPr>
          <p:nvPr>
            <p:ph type="sldNum" sz="quarter" idx="10"/>
          </p:nvPr>
        </p:nvSpPr>
        <p:spPr/>
        <p:txBody>
          <a:bodyPr/>
          <a:lstStyle/>
          <a:p>
            <a:fld id="{51E47B09-555C-4425-B7B9-EC1C350E3AE9}" type="slidenum">
              <a:rPr lang="en-US" smtClean="0"/>
              <a:t>11</a:t>
            </a:fld>
            <a:endParaRPr lang="en-US"/>
          </a:p>
        </p:txBody>
      </p:sp>
    </p:spTree>
    <p:extLst>
      <p:ext uri="{BB962C8B-B14F-4D97-AF65-F5344CB8AC3E}">
        <p14:creationId xmlns:p14="http://schemas.microsoft.com/office/powerpoint/2010/main" val="3577959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still questions that need to be asked.  Not the essential</a:t>
            </a:r>
            <a:r>
              <a:rPr lang="en-US" baseline="0" dirty="0" smtClean="0"/>
              <a:t> understandings but understanding of the learning and content.</a:t>
            </a:r>
            <a:endParaRPr lang="en-US" dirty="0"/>
          </a:p>
        </p:txBody>
      </p:sp>
      <p:sp>
        <p:nvSpPr>
          <p:cNvPr id="4" name="Slide Number Placeholder 3"/>
          <p:cNvSpPr>
            <a:spLocks noGrp="1"/>
          </p:cNvSpPr>
          <p:nvPr>
            <p:ph type="sldNum" sz="quarter" idx="10"/>
          </p:nvPr>
        </p:nvSpPr>
        <p:spPr/>
        <p:txBody>
          <a:bodyPr/>
          <a:lstStyle/>
          <a:p>
            <a:fld id="{51E47B09-555C-4425-B7B9-EC1C350E3AE9}" type="slidenum">
              <a:rPr lang="en-US" smtClean="0"/>
              <a:t>12</a:t>
            </a:fld>
            <a:endParaRPr lang="en-US"/>
          </a:p>
        </p:txBody>
      </p:sp>
    </p:spTree>
    <p:extLst>
      <p:ext uri="{BB962C8B-B14F-4D97-AF65-F5344CB8AC3E}">
        <p14:creationId xmlns:p14="http://schemas.microsoft.com/office/powerpoint/2010/main" val="2676002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srgbClr val="000000"/>
                </a:solidFill>
                <a:effectLst/>
                <a:uLnTx/>
                <a:uFillTx/>
                <a:latin typeface="+mn-lt"/>
                <a:ea typeface="+mn-ea"/>
                <a:cs typeface="+mn-cs"/>
              </a:rPr>
              <a:t>Making connections; Thinking about your thinking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000000"/>
                </a:solidFill>
                <a:effectLst/>
                <a:uLnTx/>
                <a:uFillTx/>
                <a:latin typeface="+mn-lt"/>
                <a:ea typeface="+mn-ea"/>
                <a:cs typeface="+mn-cs"/>
              </a:rPr>
              <a:t>Think of this-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000000"/>
                </a:solidFill>
                <a:effectLst/>
                <a:uLnTx/>
                <a:uFillTx/>
                <a:latin typeface="+mn-lt"/>
                <a:ea typeface="+mn-ea"/>
                <a:cs typeface="+mn-cs"/>
              </a:rPr>
              <a:t>If the content we are to teach represents the “answers”, then what questions were being asked by those who came up with the answers?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000000"/>
                </a:solidFill>
                <a:effectLst/>
                <a:uLnTx/>
                <a:uFillTx/>
                <a:latin typeface="+mn-lt"/>
                <a:ea typeface="+mn-ea"/>
                <a:cs typeface="+mn-cs"/>
              </a:rPr>
              <a:t>This should help us to link the outcomes and important questions to come up with ways in which to engage our students.  The questions need to serve as doorways or lenses which students can better see and explore the key concepts, themes, theories, issues and problems that reside within the content.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000000"/>
                </a:solidFill>
                <a:effectLst/>
                <a:uLnTx/>
                <a:uFillTx/>
                <a:latin typeface="+mn-lt"/>
                <a:ea typeface="+mn-ea"/>
                <a:cs typeface="+mn-cs"/>
              </a:rPr>
              <a:t>We have to interrogate the content.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smtClean="0">
              <a:ln>
                <a:noFill/>
              </a:ln>
              <a:solidFill>
                <a:srgbClr val="000000"/>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000000"/>
                </a:solidFill>
                <a:effectLst/>
                <a:uLnTx/>
                <a:uFillTx/>
                <a:latin typeface="+mn-lt"/>
                <a:ea typeface="+mn-ea"/>
                <a:cs typeface="+mn-cs"/>
              </a:rPr>
              <a:t>The essential questions want to point toward important transferrable ideas that are worth understanding, as they provide a means for exploring the ideas.</a:t>
            </a:r>
          </a:p>
          <a:p>
            <a:endParaRPr lang="en-US" dirty="0"/>
          </a:p>
        </p:txBody>
      </p:sp>
      <p:sp>
        <p:nvSpPr>
          <p:cNvPr id="4" name="Slide Number Placeholder 3"/>
          <p:cNvSpPr>
            <a:spLocks noGrp="1"/>
          </p:cNvSpPr>
          <p:nvPr>
            <p:ph type="sldNum" sz="quarter" idx="10"/>
          </p:nvPr>
        </p:nvSpPr>
        <p:spPr/>
        <p:txBody>
          <a:bodyPr/>
          <a:lstStyle/>
          <a:p>
            <a:fld id="{51E47B09-555C-4425-B7B9-EC1C350E3AE9}" type="slidenum">
              <a:rPr lang="en-US" smtClean="0"/>
              <a:t>13</a:t>
            </a:fld>
            <a:endParaRPr lang="en-US"/>
          </a:p>
        </p:txBody>
      </p:sp>
    </p:spTree>
    <p:extLst>
      <p:ext uri="{BB962C8B-B14F-4D97-AF65-F5344CB8AC3E}">
        <p14:creationId xmlns:p14="http://schemas.microsoft.com/office/powerpoint/2010/main" val="1580438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1" indent="-457200">
              <a:lnSpc>
                <a:spcPct val="90000"/>
              </a:lnSpc>
              <a:buClr>
                <a:srgbClr val="F5C201"/>
              </a:buClr>
              <a:buFont typeface="+mj-lt"/>
              <a:buAutoNum type="alphaLcParenR"/>
            </a:pPr>
            <a:r>
              <a:rPr lang="en-US" sz="2200" dirty="0" smtClean="0">
                <a:solidFill>
                  <a:srgbClr val="000000"/>
                </a:solidFill>
              </a:rPr>
              <a:t>Begin with the 6 typical queries that newspaper articles address: Who? What? Where? When? Why? and How? </a:t>
            </a:r>
          </a:p>
          <a:p>
            <a:pPr marL="914400" lvl="1" indent="-457200">
              <a:lnSpc>
                <a:spcPct val="90000"/>
              </a:lnSpc>
              <a:buClr>
                <a:srgbClr val="F5C201"/>
              </a:buClr>
              <a:buFont typeface="+mj-lt"/>
              <a:buAutoNum type="alphaLcParenR"/>
            </a:pPr>
            <a:r>
              <a:rPr lang="en-US" sz="2200" dirty="0" smtClean="0">
                <a:solidFill>
                  <a:srgbClr val="000000"/>
                </a:solidFill>
              </a:rPr>
              <a:t>From these questions, formulate your essential question. </a:t>
            </a:r>
          </a:p>
          <a:p>
            <a:pPr marL="914400" lvl="1" indent="-457200">
              <a:lnSpc>
                <a:spcPct val="90000"/>
              </a:lnSpc>
              <a:buClr>
                <a:srgbClr val="F5C201"/>
              </a:buClr>
              <a:buFont typeface="+mj-lt"/>
              <a:buAutoNum type="alphaLcParenR"/>
            </a:pPr>
            <a:r>
              <a:rPr lang="en-US" sz="2200" dirty="0" smtClean="0">
                <a:solidFill>
                  <a:srgbClr val="000000"/>
                </a:solidFill>
              </a:rPr>
              <a:t>Use: Which one? How? What if? Should? Why?</a:t>
            </a:r>
          </a:p>
          <a:p>
            <a:endParaRPr lang="en-US" dirty="0"/>
          </a:p>
        </p:txBody>
      </p:sp>
      <p:sp>
        <p:nvSpPr>
          <p:cNvPr id="4" name="Slide Number Placeholder 3"/>
          <p:cNvSpPr>
            <a:spLocks noGrp="1"/>
          </p:cNvSpPr>
          <p:nvPr>
            <p:ph type="sldNum" sz="quarter" idx="10"/>
          </p:nvPr>
        </p:nvSpPr>
        <p:spPr/>
        <p:txBody>
          <a:bodyPr/>
          <a:lstStyle/>
          <a:p>
            <a:fld id="{51E47B09-555C-4425-B7B9-EC1C350E3AE9}" type="slidenum">
              <a:rPr lang="en-US" smtClean="0"/>
              <a:t>16</a:t>
            </a:fld>
            <a:endParaRPr lang="en-US"/>
          </a:p>
        </p:txBody>
      </p:sp>
    </p:spTree>
    <p:extLst>
      <p:ext uri="{BB962C8B-B14F-4D97-AF65-F5344CB8AC3E}">
        <p14:creationId xmlns:p14="http://schemas.microsoft.com/office/powerpoint/2010/main" val="3400860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0F6921F-1BAC-48E2-82C9-947BD44F3B97}" type="datetimeFigureOut">
              <a:rPr lang="en-US" smtClean="0"/>
              <a:t>2/24/2015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08906-FCB1-467A-B1A6-931A9669E3C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F6921F-1BAC-48E2-82C9-947BD44F3B97}" type="datetimeFigureOut">
              <a:rPr lang="en-US" smtClean="0"/>
              <a:t>2/24/2015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08906-FCB1-467A-B1A6-931A9669E3C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F6921F-1BAC-48E2-82C9-947BD44F3B97}" type="datetimeFigureOut">
              <a:rPr lang="en-US" smtClean="0"/>
              <a:t>2/24/2015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08906-FCB1-467A-B1A6-931A9669E3C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F6921F-1BAC-48E2-82C9-947BD44F3B97}" type="datetimeFigureOut">
              <a:rPr lang="en-US" smtClean="0"/>
              <a:t>2/24/2015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08906-FCB1-467A-B1A6-931A9669E3C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0F6921F-1BAC-48E2-82C9-947BD44F3B97}" type="datetimeFigureOut">
              <a:rPr lang="en-US" smtClean="0"/>
              <a:t>2/24/2015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D08906-FCB1-467A-B1A6-931A9669E3C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0F6921F-1BAC-48E2-82C9-947BD44F3B97}" type="datetimeFigureOut">
              <a:rPr lang="en-US" smtClean="0"/>
              <a:t>2/24/2015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D08906-FCB1-467A-B1A6-931A9669E3C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0F6921F-1BAC-48E2-82C9-947BD44F3B97}" type="datetimeFigureOut">
              <a:rPr lang="en-US" smtClean="0"/>
              <a:t>2/24/2015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D08906-FCB1-467A-B1A6-931A9669E3C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0F6921F-1BAC-48E2-82C9-947BD44F3B97}" type="datetimeFigureOut">
              <a:rPr lang="en-US" smtClean="0"/>
              <a:t>2/24/2015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D08906-FCB1-467A-B1A6-931A9669E3C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F6921F-1BAC-48E2-82C9-947BD44F3B97}" type="datetimeFigureOut">
              <a:rPr lang="en-US" smtClean="0"/>
              <a:t>2/24/2015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D08906-FCB1-467A-B1A6-931A9669E3C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F6921F-1BAC-48E2-82C9-947BD44F3B97}" type="datetimeFigureOut">
              <a:rPr lang="en-US" smtClean="0"/>
              <a:t>2/24/2015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D08906-FCB1-467A-B1A6-931A9669E3CD}"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F0F6921F-1BAC-48E2-82C9-947BD44F3B97}" type="datetimeFigureOut">
              <a:rPr lang="en-US" smtClean="0"/>
              <a:t>2/24/2015</a:t>
            </a:fld>
            <a:endParaRPr lang="en-US"/>
          </a:p>
        </p:txBody>
      </p:sp>
      <p:sp>
        <p:nvSpPr>
          <p:cNvPr id="9" name="Slide Number Placeholder 8"/>
          <p:cNvSpPr>
            <a:spLocks noGrp="1"/>
          </p:cNvSpPr>
          <p:nvPr>
            <p:ph type="sldNum" sz="quarter" idx="11"/>
          </p:nvPr>
        </p:nvSpPr>
        <p:spPr/>
        <p:txBody>
          <a:bodyPr/>
          <a:lstStyle/>
          <a:p>
            <a:fld id="{0CD08906-FCB1-467A-B1A6-931A9669E3CD}"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0CD08906-FCB1-467A-B1A6-931A9669E3CD}"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F0F6921F-1BAC-48E2-82C9-947BD44F3B97}" type="datetimeFigureOut">
              <a:rPr lang="en-US" smtClean="0"/>
              <a:t>2/24/2015</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52400" y="152400"/>
            <a:ext cx="8991600" cy="1904999"/>
          </a:xfrm>
        </p:spPr>
        <p:txBody>
          <a:bodyPr/>
          <a:lstStyle/>
          <a:p>
            <a:pPr algn="ctr"/>
            <a:r>
              <a:rPr lang="en-US" sz="6000" dirty="0" smtClean="0"/>
              <a:t>Essential Questions</a:t>
            </a:r>
            <a:endParaRPr lang="en-US" sz="6000" dirty="0"/>
          </a:p>
        </p:txBody>
      </p:sp>
      <p:sp>
        <p:nvSpPr>
          <p:cNvPr id="3" name="Subtitle 2"/>
          <p:cNvSpPr>
            <a:spLocks noGrp="1"/>
          </p:cNvSpPr>
          <p:nvPr>
            <p:ph type="subTitle" idx="1"/>
          </p:nvPr>
        </p:nvSpPr>
        <p:spPr>
          <a:xfrm>
            <a:off x="1219200" y="2971800"/>
            <a:ext cx="6477000" cy="3124200"/>
          </a:xfrm>
        </p:spPr>
        <p:txBody>
          <a:bodyPr>
            <a:normAutofit lnSpcReduction="10000"/>
          </a:bodyPr>
          <a:lstStyle/>
          <a:p>
            <a:pPr algn="ctr"/>
            <a:r>
              <a:rPr lang="en-US" sz="2400" b="1" dirty="0" smtClean="0">
                <a:solidFill>
                  <a:schemeClr val="tx2"/>
                </a:solidFill>
              </a:rPr>
              <a:t>I wonder what are they wondering? </a:t>
            </a:r>
          </a:p>
          <a:p>
            <a:pPr algn="ctr"/>
            <a:r>
              <a:rPr lang="en-US" sz="2400" b="1" dirty="0" smtClean="0">
                <a:solidFill>
                  <a:schemeClr val="tx2"/>
                </a:solidFill>
              </a:rPr>
              <a:t>What do you wonder as you look at the photo?</a:t>
            </a:r>
          </a:p>
          <a:p>
            <a:pPr algn="ctr"/>
            <a:endParaRPr lang="en-US" sz="2400" b="1" dirty="0" smtClean="0">
              <a:solidFill>
                <a:schemeClr val="tx2"/>
              </a:solidFill>
            </a:endParaRPr>
          </a:p>
          <a:p>
            <a:pPr algn="ctr"/>
            <a:r>
              <a:rPr lang="en-US" sz="2400" b="1" dirty="0" smtClean="0">
                <a:solidFill>
                  <a:schemeClr val="tx2"/>
                </a:solidFill>
              </a:rPr>
              <a:t>How can we formulate questions to make them essential? </a:t>
            </a:r>
          </a:p>
          <a:p>
            <a:pPr algn="ctr"/>
            <a:r>
              <a:rPr lang="en-US" sz="2400" b="1" dirty="0" smtClean="0">
                <a:solidFill>
                  <a:schemeClr val="tx2"/>
                </a:solidFill>
              </a:rPr>
              <a:t>What are the characteristics of essential questions?</a:t>
            </a:r>
          </a:p>
          <a:p>
            <a:pPr algn="ctr"/>
            <a:r>
              <a:rPr lang="en-US" sz="2400" b="1" dirty="0" smtClean="0">
                <a:solidFill>
                  <a:schemeClr val="tx2"/>
                </a:solidFill>
              </a:rPr>
              <a:t>What are some Questioning strategies?</a:t>
            </a:r>
          </a:p>
          <a:p>
            <a:pPr algn="ctr"/>
            <a:endParaRPr lang="en-US" b="1" dirty="0" smtClean="0">
              <a:solidFill>
                <a:schemeClr val="tx2"/>
              </a:solidFill>
            </a:endParaRPr>
          </a:p>
          <a:p>
            <a:pPr algn="ctr"/>
            <a:endParaRPr lang="en-US" b="1" dirty="0">
              <a:solidFill>
                <a:schemeClr val="tx1"/>
              </a:solidFill>
            </a:endParaRPr>
          </a:p>
        </p:txBody>
      </p:sp>
    </p:spTree>
    <p:extLst>
      <p:ext uri="{BB962C8B-B14F-4D97-AF65-F5344CB8AC3E}">
        <p14:creationId xmlns:p14="http://schemas.microsoft.com/office/powerpoint/2010/main" val="17411231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800" b="1" dirty="0"/>
              <a:t>Examples of Open-ended Questions</a:t>
            </a:r>
            <a:endParaRPr lang="en-US" b="1" dirty="0"/>
          </a:p>
        </p:txBody>
      </p:sp>
      <p:sp>
        <p:nvSpPr>
          <p:cNvPr id="3" name="Content Placeholder 2"/>
          <p:cNvSpPr>
            <a:spLocks noGrp="1"/>
          </p:cNvSpPr>
          <p:nvPr>
            <p:ph idx="1"/>
          </p:nvPr>
        </p:nvSpPr>
        <p:spPr/>
        <p:txBody>
          <a:bodyPr>
            <a:normAutofit fontScale="77500" lnSpcReduction="20000"/>
          </a:bodyPr>
          <a:lstStyle/>
          <a:p>
            <a:r>
              <a:rPr lang="en-US" dirty="0">
                <a:effectLst>
                  <a:outerShdw blurRad="38100" dist="38100" dir="2700000" algn="tl">
                    <a:srgbClr val="000000">
                      <a:alpha val="43137"/>
                    </a:srgbClr>
                  </a:outerShdw>
                </a:effectLst>
              </a:rPr>
              <a:t>How would you…?</a:t>
            </a:r>
          </a:p>
          <a:p>
            <a:r>
              <a:rPr lang="en-US" dirty="0">
                <a:effectLst>
                  <a:outerShdw blurRad="38100" dist="38100" dir="2700000" algn="tl">
                    <a:srgbClr val="000000">
                      <a:alpha val="43137"/>
                    </a:srgbClr>
                  </a:outerShdw>
                </a:effectLst>
              </a:rPr>
              <a:t>What would result if…?</a:t>
            </a:r>
          </a:p>
          <a:p>
            <a:r>
              <a:rPr lang="en-US" dirty="0">
                <a:effectLst>
                  <a:outerShdw blurRad="38100" dist="38100" dir="2700000" algn="tl">
                    <a:srgbClr val="000000">
                      <a:alpha val="43137"/>
                    </a:srgbClr>
                  </a:outerShdw>
                </a:effectLst>
              </a:rPr>
              <a:t>How would you describe…?</a:t>
            </a:r>
          </a:p>
          <a:p>
            <a:r>
              <a:rPr lang="en-US" dirty="0">
                <a:effectLst>
                  <a:outerShdw blurRad="38100" dist="38100" dir="2700000" algn="tl">
                    <a:srgbClr val="000000">
                      <a:alpha val="43137"/>
                    </a:srgbClr>
                  </a:outerShdw>
                </a:effectLst>
              </a:rPr>
              <a:t>How does…compare with…?</a:t>
            </a:r>
          </a:p>
          <a:p>
            <a:r>
              <a:rPr lang="en-US" dirty="0">
                <a:effectLst>
                  <a:outerShdw blurRad="38100" dist="38100" dir="2700000" algn="tl">
                    <a:srgbClr val="000000">
                      <a:alpha val="43137"/>
                    </a:srgbClr>
                  </a:outerShdw>
                </a:effectLst>
              </a:rPr>
              <a:t>What is the relationship between…?</a:t>
            </a:r>
          </a:p>
          <a:p>
            <a:r>
              <a:rPr lang="en-US" dirty="0">
                <a:effectLst>
                  <a:outerShdw blurRad="38100" dist="38100" dir="2700000" algn="tl">
                    <a:srgbClr val="000000">
                      <a:alpha val="43137"/>
                    </a:srgbClr>
                  </a:outerShdw>
                </a:effectLst>
              </a:rPr>
              <a:t>What would happen if…?</a:t>
            </a:r>
          </a:p>
          <a:p>
            <a:r>
              <a:rPr lang="en-US" dirty="0">
                <a:effectLst>
                  <a:outerShdw blurRad="38100" dist="38100" dir="2700000" algn="tl">
                    <a:srgbClr val="000000">
                      <a:alpha val="43137"/>
                    </a:srgbClr>
                  </a:outerShdw>
                </a:effectLst>
              </a:rPr>
              <a:t>How could you change…?</a:t>
            </a:r>
          </a:p>
          <a:p>
            <a:r>
              <a:rPr lang="en-US" dirty="0">
                <a:effectLst>
                  <a:outerShdw blurRad="38100" dist="38100" dir="2700000" algn="tl">
                    <a:srgbClr val="000000">
                      <a:alpha val="43137"/>
                    </a:srgbClr>
                  </a:outerShdw>
                </a:effectLst>
              </a:rPr>
              <a:t>How would you improve…?</a:t>
            </a:r>
          </a:p>
          <a:p>
            <a:r>
              <a:rPr lang="en-US" dirty="0">
                <a:effectLst>
                  <a:outerShdw blurRad="38100" dist="38100" dir="2700000" algn="tl">
                    <a:srgbClr val="000000">
                      <a:alpha val="43137"/>
                    </a:srgbClr>
                  </a:outerShdw>
                </a:effectLst>
              </a:rPr>
              <a:t>How do you feel about…?</a:t>
            </a:r>
          </a:p>
          <a:p>
            <a:r>
              <a:rPr lang="en-US" dirty="0">
                <a:effectLst>
                  <a:outerShdw blurRad="38100" dist="38100" dir="2700000" algn="tl">
                    <a:srgbClr val="000000">
                      <a:alpha val="43137"/>
                    </a:srgbClr>
                  </a:outerShdw>
                </a:effectLst>
              </a:rPr>
              <a:t>Why do you believe…?</a:t>
            </a:r>
          </a:p>
          <a:p>
            <a:r>
              <a:rPr lang="en-US" dirty="0">
                <a:effectLst>
                  <a:outerShdw blurRad="38100" dist="38100" dir="2700000" algn="tl">
                    <a:srgbClr val="000000">
                      <a:alpha val="43137"/>
                    </a:srgbClr>
                  </a:outerShdw>
                </a:effectLst>
              </a:rPr>
              <a:t>What is your opinion of…?</a:t>
            </a:r>
          </a:p>
          <a:p>
            <a:r>
              <a:rPr lang="en-US" dirty="0">
                <a:effectLst>
                  <a:outerShdw blurRad="38100" dist="38100" dir="2700000" algn="tl">
                    <a:srgbClr val="000000">
                      <a:alpha val="43137"/>
                    </a:srgbClr>
                  </a:outerShdw>
                </a:effectLst>
              </a:rPr>
              <a:t>What choice would you have made…?</a:t>
            </a:r>
          </a:p>
          <a:p>
            <a:r>
              <a:rPr lang="en-US" dirty="0">
                <a:effectLst>
                  <a:outerShdw blurRad="38100" dist="38100" dir="2700000" algn="tl">
                    <a:srgbClr val="000000">
                      <a:alpha val="43137"/>
                    </a:srgbClr>
                  </a:outerShdw>
                </a:effectLst>
              </a:rPr>
              <a:t>What would you do differently?</a:t>
            </a:r>
          </a:p>
          <a:p>
            <a:r>
              <a:rPr lang="en-US" dirty="0">
                <a:effectLst>
                  <a:outerShdw blurRad="38100" dist="38100" dir="2700000" algn="tl">
                    <a:srgbClr val="000000">
                      <a:alpha val="43137"/>
                    </a:srgbClr>
                  </a:outerShdw>
                </a:effectLst>
              </a:rPr>
              <a:t>Why do you feel…?</a:t>
            </a:r>
          </a:p>
          <a:p>
            <a:r>
              <a:rPr lang="en-US" dirty="0">
                <a:effectLst>
                  <a:outerShdw blurRad="38100" dist="38100" dir="2700000" algn="tl">
                    <a:srgbClr val="000000">
                      <a:alpha val="43137"/>
                    </a:srgbClr>
                  </a:outerShdw>
                </a:effectLst>
              </a:rPr>
              <a:t>How would you go about solving the problem…?</a:t>
            </a:r>
          </a:p>
          <a:p>
            <a:r>
              <a:rPr lang="en-US" dirty="0">
                <a:effectLst>
                  <a:outerShdw blurRad="38100" dist="38100" dir="2700000" algn="tl">
                    <a:srgbClr val="000000">
                      <a:alpha val="43137"/>
                    </a:srgbClr>
                  </a:outerShdw>
                </a:effectLst>
              </a:rPr>
              <a:t>If you were in this position what would you do?</a:t>
            </a:r>
          </a:p>
          <a:p>
            <a:r>
              <a:rPr lang="en-US" dirty="0">
                <a:effectLst>
                  <a:outerShdw blurRad="38100" dist="38100" dir="2700000" algn="tl">
                    <a:srgbClr val="000000">
                      <a:alpha val="43137"/>
                    </a:srgbClr>
                  </a:outerShdw>
                </a:effectLst>
              </a:rPr>
              <a:t>Why do you/don’t you support…?</a:t>
            </a:r>
          </a:p>
          <a:p>
            <a:r>
              <a:rPr lang="en-US" dirty="0">
                <a:effectLst>
                  <a:outerShdw blurRad="38100" dist="38100" dir="2700000" algn="tl">
                    <a:srgbClr val="000000">
                      <a:alpha val="43137"/>
                    </a:srgbClr>
                  </a:outerShdw>
                </a:effectLst>
              </a:rPr>
              <a:t>What could improve…?</a:t>
            </a:r>
          </a:p>
          <a:p>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2311545"/>
            <a:ext cx="2009775"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97980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2209800"/>
            <a:ext cx="2533650"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p:txBody>
          <a:bodyPr/>
          <a:lstStyle/>
          <a:p>
            <a:r>
              <a:rPr lang="en-US" sz="3200" dirty="0"/>
              <a:t>Understandings</a:t>
            </a:r>
            <a:r>
              <a:rPr lang="en-US" dirty="0"/>
              <a:t/>
            </a:r>
            <a:br>
              <a:rPr lang="en-US" dirty="0"/>
            </a:br>
            <a:endParaRPr lang="en-US" dirty="0"/>
          </a:p>
        </p:txBody>
      </p:sp>
      <p:sp>
        <p:nvSpPr>
          <p:cNvPr id="4" name="Content Placeholder 3"/>
          <p:cNvSpPr>
            <a:spLocks noGrp="1"/>
          </p:cNvSpPr>
          <p:nvPr>
            <p:ph sz="half" idx="1"/>
          </p:nvPr>
        </p:nvSpPr>
        <p:spPr>
          <a:xfrm>
            <a:off x="457200" y="228600"/>
            <a:ext cx="3657600" cy="5897880"/>
          </a:xfrm>
        </p:spPr>
        <p:txBody>
          <a:bodyPr/>
          <a:lstStyle/>
          <a:p>
            <a:endParaRPr lang="en-US" dirty="0" smtClean="0"/>
          </a:p>
          <a:p>
            <a:r>
              <a:rPr lang="en-US" dirty="0" smtClean="0"/>
              <a:t>The geography, climate and natural resources of a region influence the economy and the lifestyle of the people living there.</a:t>
            </a:r>
          </a:p>
          <a:p>
            <a:r>
              <a:rPr lang="en-US" dirty="0" smtClean="0"/>
              <a:t>People have different dietary need based on age, activity level, weight, and health considerations.</a:t>
            </a:r>
          </a:p>
          <a:p>
            <a:endParaRPr lang="en-US" dirty="0"/>
          </a:p>
        </p:txBody>
      </p:sp>
      <p:sp>
        <p:nvSpPr>
          <p:cNvPr id="5" name="Content Placeholder 4"/>
          <p:cNvSpPr>
            <a:spLocks noGrp="1"/>
          </p:cNvSpPr>
          <p:nvPr>
            <p:ph sz="half" idx="2"/>
          </p:nvPr>
        </p:nvSpPr>
        <p:spPr>
          <a:xfrm>
            <a:off x="4419600" y="381000"/>
            <a:ext cx="3657600" cy="5745480"/>
          </a:xfrm>
        </p:spPr>
        <p:txBody>
          <a:bodyPr/>
          <a:lstStyle/>
          <a:p>
            <a:pPr marL="114300" indent="0">
              <a:buNone/>
            </a:pPr>
            <a:r>
              <a:rPr lang="en-US" dirty="0" smtClean="0"/>
              <a:t>Essential Question</a:t>
            </a:r>
          </a:p>
          <a:p>
            <a:r>
              <a:rPr lang="en-US" dirty="0" smtClean="0">
                <a:solidFill>
                  <a:schemeClr val="tx2"/>
                </a:solidFill>
              </a:rPr>
              <a:t>How does where you live influence how you live?</a:t>
            </a:r>
          </a:p>
          <a:p>
            <a:endParaRPr lang="en-US" dirty="0">
              <a:solidFill>
                <a:schemeClr val="tx2"/>
              </a:solidFill>
            </a:endParaRPr>
          </a:p>
          <a:p>
            <a:endParaRPr lang="en-US" dirty="0" smtClean="0">
              <a:solidFill>
                <a:schemeClr val="tx2"/>
              </a:solidFill>
            </a:endParaRPr>
          </a:p>
          <a:p>
            <a:pPr marL="114300" indent="0">
              <a:buNone/>
            </a:pPr>
            <a:endParaRPr lang="en-US" dirty="0" smtClean="0">
              <a:solidFill>
                <a:schemeClr val="tx2"/>
              </a:solidFill>
            </a:endParaRPr>
          </a:p>
          <a:p>
            <a:r>
              <a:rPr lang="en-US" dirty="0" smtClean="0">
                <a:solidFill>
                  <a:schemeClr val="tx2"/>
                </a:solidFill>
              </a:rPr>
              <a:t>How can a diet that is “healthy” for one person be unhealthy for another?</a:t>
            </a:r>
          </a:p>
          <a:p>
            <a:pPr marL="114300" indent="0">
              <a:buNone/>
            </a:pPr>
            <a:endParaRPr lang="en-US" dirty="0"/>
          </a:p>
        </p:txBody>
      </p:sp>
    </p:spTree>
    <p:extLst>
      <p:ext uri="{BB962C8B-B14F-4D97-AF65-F5344CB8AC3E}">
        <p14:creationId xmlns:p14="http://schemas.microsoft.com/office/powerpoint/2010/main" val="8419516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5068167"/>
            <a:ext cx="259080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dirty="0" smtClean="0"/>
              <a:t>Non Essential Questions, </a:t>
            </a:r>
            <a:r>
              <a:rPr lang="en-US" sz="2800" dirty="0" smtClean="0"/>
              <a:t>but needed</a:t>
            </a:r>
            <a:endParaRPr lang="en-US" sz="2800" dirty="0"/>
          </a:p>
        </p:txBody>
      </p:sp>
      <p:sp>
        <p:nvSpPr>
          <p:cNvPr id="5" name="Content Placeholder 4"/>
          <p:cNvSpPr>
            <a:spLocks noGrp="1"/>
          </p:cNvSpPr>
          <p:nvPr>
            <p:ph sz="half" idx="1"/>
          </p:nvPr>
        </p:nvSpPr>
        <p:spPr/>
        <p:txBody>
          <a:bodyPr/>
          <a:lstStyle/>
          <a:p>
            <a:r>
              <a:rPr lang="en-US" dirty="0" smtClean="0"/>
              <a:t>Questions that lead</a:t>
            </a:r>
          </a:p>
          <a:p>
            <a:pPr lvl="1"/>
            <a:r>
              <a:rPr lang="en-US" dirty="0" smtClean="0"/>
              <a:t>What is the symbol for Mercury?</a:t>
            </a:r>
          </a:p>
          <a:p>
            <a:r>
              <a:rPr lang="en-US" dirty="0" smtClean="0"/>
              <a:t>Questions that guide</a:t>
            </a:r>
          </a:p>
          <a:p>
            <a:pPr lvl="1"/>
            <a:r>
              <a:rPr lang="en-US" dirty="0" smtClean="0"/>
              <a:t>Why must the answer be less than zero?</a:t>
            </a:r>
          </a:p>
          <a:p>
            <a:r>
              <a:rPr lang="en-US" dirty="0" smtClean="0"/>
              <a:t>Questions that hook</a:t>
            </a:r>
          </a:p>
          <a:p>
            <a:pPr lvl="1"/>
            <a:r>
              <a:rPr lang="en-US" dirty="0" smtClean="0"/>
              <a:t>Are we drinking the same water as our ancestors?</a:t>
            </a:r>
            <a:endParaRPr lang="en-US" dirty="0"/>
          </a:p>
          <a:p>
            <a:pPr marL="411480" lvl="1" indent="0">
              <a:buNone/>
            </a:pPr>
            <a:endParaRPr lang="en-US" dirty="0" smtClean="0"/>
          </a:p>
        </p:txBody>
      </p:sp>
      <p:sp>
        <p:nvSpPr>
          <p:cNvPr id="6" name="Content Placeholder 5"/>
          <p:cNvSpPr>
            <a:spLocks noGrp="1"/>
          </p:cNvSpPr>
          <p:nvPr>
            <p:ph sz="half" idx="2"/>
          </p:nvPr>
        </p:nvSpPr>
        <p:spPr/>
        <p:txBody>
          <a:bodyPr/>
          <a:lstStyle/>
          <a:p>
            <a:r>
              <a:rPr lang="en-US" dirty="0" smtClean="0"/>
              <a:t>Need these to check for basic understanding</a:t>
            </a:r>
          </a:p>
          <a:p>
            <a:r>
              <a:rPr lang="en-US" dirty="0" smtClean="0"/>
              <a:t>Help to steer the student toward target</a:t>
            </a:r>
          </a:p>
          <a:p>
            <a:r>
              <a:rPr lang="en-US" dirty="0" smtClean="0"/>
              <a:t>To engage, spark interest, capture imagination</a:t>
            </a:r>
          </a:p>
          <a:p>
            <a:endParaRPr lang="en-US" dirty="0" smtClean="0"/>
          </a:p>
          <a:p>
            <a:endParaRPr lang="en-US" dirty="0"/>
          </a:p>
        </p:txBody>
      </p:sp>
    </p:spTree>
    <p:extLst>
      <p:ext uri="{BB962C8B-B14F-4D97-AF65-F5344CB8AC3E}">
        <p14:creationId xmlns:p14="http://schemas.microsoft.com/office/powerpoint/2010/main" val="40228585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800" dirty="0"/>
              <a:t>How </a:t>
            </a:r>
            <a:r>
              <a:rPr lang="en-US" sz="4800" dirty="0" smtClean="0"/>
              <a:t>Do You Write </a:t>
            </a:r>
            <a:r>
              <a:rPr lang="en-US" sz="4800" dirty="0"/>
              <a:t>an </a:t>
            </a:r>
            <a:r>
              <a:rPr lang="en-US" sz="4800" dirty="0" smtClean="0"/>
              <a:t>Essential Question</a:t>
            </a:r>
            <a:r>
              <a:rPr lang="en-US" sz="4800" dirty="0"/>
              <a:t>?</a:t>
            </a:r>
            <a:endParaRPr lang="en-US" dirty="0"/>
          </a:p>
        </p:txBody>
      </p:sp>
      <p:sp>
        <p:nvSpPr>
          <p:cNvPr id="3" name="Content Placeholder 2"/>
          <p:cNvSpPr>
            <a:spLocks noGrp="1"/>
          </p:cNvSpPr>
          <p:nvPr>
            <p:ph idx="1"/>
          </p:nvPr>
        </p:nvSpPr>
        <p:spPr/>
        <p:txBody>
          <a:bodyPr>
            <a:normAutofit/>
          </a:bodyPr>
          <a:lstStyle/>
          <a:p>
            <a:pPr marL="533400" indent="-533400">
              <a:lnSpc>
                <a:spcPct val="90000"/>
              </a:lnSpc>
              <a:buFontTx/>
              <a:buAutoNum type="arabicPeriod"/>
            </a:pPr>
            <a:endParaRPr lang="en-US" sz="2800" dirty="0" smtClean="0"/>
          </a:p>
          <a:p>
            <a:pPr marL="533400" indent="-533400">
              <a:lnSpc>
                <a:spcPct val="90000"/>
              </a:lnSpc>
              <a:buFontTx/>
              <a:buAutoNum type="arabicPeriod"/>
            </a:pPr>
            <a:endParaRPr lang="en-US" sz="2800" dirty="0"/>
          </a:p>
          <a:p>
            <a:pPr marL="533400" indent="-533400">
              <a:lnSpc>
                <a:spcPct val="90000"/>
              </a:lnSpc>
              <a:buFontTx/>
              <a:buAutoNum type="arabicPeriod"/>
            </a:pPr>
            <a:r>
              <a:rPr lang="en-US" sz="2800" dirty="0" smtClean="0"/>
              <a:t>If the content is the “Answer”… then what were the questions that led to the answers?</a:t>
            </a:r>
          </a:p>
          <a:p>
            <a:pPr marL="533400" indent="-533400">
              <a:lnSpc>
                <a:spcPct val="90000"/>
              </a:lnSpc>
              <a:buFontTx/>
              <a:buAutoNum type="arabicPeriod"/>
            </a:pPr>
            <a:r>
              <a:rPr lang="en-US" sz="2800" dirty="0" smtClean="0"/>
              <a:t>We have to interrogate the content and come to understand the meaning and importance.</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 y="762000"/>
            <a:ext cx="150876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19559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881224" cy="1295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647700"/>
            <a:ext cx="7620000" cy="5753100"/>
          </a:xfrm>
        </p:spPr>
        <p:txBody>
          <a:bodyPr>
            <a:normAutofit fontScale="92500" lnSpcReduction="10000"/>
          </a:bodyPr>
          <a:lstStyle/>
          <a:p>
            <a:pPr marL="0" marR="0" algn="ctr">
              <a:spcBef>
                <a:spcPts val="0"/>
              </a:spcBef>
              <a:spcAft>
                <a:spcPts val="0"/>
              </a:spcAft>
            </a:pPr>
            <a:r>
              <a:rPr lang="en-US" sz="3500" b="1" dirty="0">
                <a:ea typeface="Times New Roman"/>
              </a:rPr>
              <a:t>Begin with </a:t>
            </a:r>
            <a:r>
              <a:rPr lang="en-US" sz="3500" b="1" u="sng" dirty="0">
                <a:ea typeface="Times New Roman"/>
              </a:rPr>
              <a:t>Enduring Understandings</a:t>
            </a:r>
            <a:endParaRPr lang="en-US" sz="3500" dirty="0">
              <a:ea typeface="Times New Roman"/>
            </a:endParaRPr>
          </a:p>
          <a:p>
            <a:pPr marL="0" marR="0" algn="ctr">
              <a:spcBef>
                <a:spcPts val="0"/>
              </a:spcBef>
              <a:spcAft>
                <a:spcPts val="0"/>
              </a:spcAft>
            </a:pPr>
            <a:r>
              <a:rPr lang="en-US" sz="2400" dirty="0">
                <a:ea typeface="Times New Roman"/>
              </a:rPr>
              <a:t> </a:t>
            </a:r>
            <a:endParaRPr lang="en-US" sz="2000" dirty="0">
              <a:ea typeface="Times New Roman"/>
            </a:endParaRPr>
          </a:p>
          <a:p>
            <a:pPr lvl="0" indent="-342900">
              <a:spcBef>
                <a:spcPts val="0"/>
              </a:spcBef>
              <a:buFont typeface="+mj-lt"/>
              <a:buAutoNum type="arabicPeriod"/>
              <a:tabLst>
                <a:tab pos="457200" algn="l"/>
              </a:tabLst>
            </a:pPr>
            <a:r>
              <a:rPr lang="en-US" sz="2400" b="1" dirty="0">
                <a:ea typeface="Times New Roman"/>
              </a:rPr>
              <a:t>Identify the </a:t>
            </a:r>
            <a:r>
              <a:rPr lang="en-US" sz="2400" b="1" dirty="0" smtClean="0">
                <a:ea typeface="Times New Roman"/>
              </a:rPr>
              <a:t>Outcomes </a:t>
            </a:r>
            <a:r>
              <a:rPr lang="en-US" sz="2400" b="1" dirty="0">
                <a:ea typeface="Times New Roman"/>
              </a:rPr>
              <a:t>that need to be learned</a:t>
            </a:r>
            <a:endParaRPr lang="en-US" sz="2000" b="1" dirty="0">
              <a:ea typeface="Times New Roman"/>
            </a:endParaRPr>
          </a:p>
          <a:p>
            <a:pPr lvl="0" indent="-342900">
              <a:spcBef>
                <a:spcPts val="0"/>
              </a:spcBef>
              <a:buFont typeface="+mj-lt"/>
              <a:buAutoNum type="arabicPeriod"/>
              <a:tabLst>
                <a:tab pos="457200" algn="l"/>
              </a:tabLst>
            </a:pPr>
            <a:r>
              <a:rPr lang="en-US" sz="2400" b="1" dirty="0">
                <a:ea typeface="Times New Roman"/>
              </a:rPr>
              <a:t>Convert the </a:t>
            </a:r>
            <a:r>
              <a:rPr lang="en-US" sz="2400" b="1" dirty="0" smtClean="0">
                <a:ea typeface="Times New Roman"/>
              </a:rPr>
              <a:t>Outcome(s</a:t>
            </a:r>
            <a:r>
              <a:rPr lang="en-US" sz="2400" b="1" dirty="0">
                <a:ea typeface="Times New Roman"/>
              </a:rPr>
              <a:t>) into Enduring Understandings, more commonly known as Big Ideas.</a:t>
            </a:r>
            <a:endParaRPr lang="en-US" sz="2000" b="1" dirty="0">
              <a:ea typeface="Times New Roman"/>
            </a:endParaRPr>
          </a:p>
          <a:p>
            <a:pPr marL="457200" marR="0" indent="0">
              <a:spcBef>
                <a:spcPts val="0"/>
              </a:spcBef>
              <a:spcAft>
                <a:spcPts val="0"/>
              </a:spcAft>
              <a:buNone/>
            </a:pPr>
            <a:endParaRPr lang="en-US" sz="2000" b="1" dirty="0">
              <a:ea typeface="Times New Roman"/>
            </a:endParaRPr>
          </a:p>
          <a:p>
            <a:pPr lvl="0" indent="-342900">
              <a:spcBef>
                <a:spcPts val="0"/>
              </a:spcBef>
              <a:buFont typeface="+mj-lt"/>
              <a:buAutoNum type="arabicPeriod"/>
              <a:tabLst>
                <a:tab pos="457200" algn="l"/>
              </a:tabLst>
            </a:pPr>
            <a:r>
              <a:rPr lang="en-US" sz="2400" b="1" dirty="0">
                <a:ea typeface="Times New Roman"/>
              </a:rPr>
              <a:t>Writing Enduring </a:t>
            </a:r>
            <a:r>
              <a:rPr lang="en-US" sz="2400" b="1" dirty="0" smtClean="0">
                <a:ea typeface="Times New Roman"/>
              </a:rPr>
              <a:t>Understandings/ Big Ideas</a:t>
            </a:r>
            <a:endParaRPr lang="en-US" sz="2000" b="1" dirty="0">
              <a:ea typeface="Times New Roman"/>
            </a:endParaRPr>
          </a:p>
          <a:p>
            <a:pPr marL="0" marR="0" indent="0">
              <a:spcBef>
                <a:spcPts val="0"/>
              </a:spcBef>
              <a:spcAft>
                <a:spcPts val="0"/>
              </a:spcAft>
              <a:buNone/>
            </a:pPr>
            <a:endParaRPr lang="en-US" sz="2000" b="1" dirty="0">
              <a:ea typeface="Times New Roman"/>
            </a:endParaRPr>
          </a:p>
          <a:p>
            <a:pPr lvl="0" indent="-342900">
              <a:spcBef>
                <a:spcPts val="0"/>
              </a:spcBef>
              <a:buFont typeface="Symbol"/>
              <a:buChar char=""/>
              <a:tabLst>
                <a:tab pos="685800" algn="l"/>
              </a:tabLst>
            </a:pPr>
            <a:r>
              <a:rPr lang="en-US" sz="2400" b="1" dirty="0">
                <a:ea typeface="Times New Roman"/>
              </a:rPr>
              <a:t>Determine what the students need to understand about this standard</a:t>
            </a:r>
            <a:endParaRPr lang="en-US" sz="2000" b="1" dirty="0">
              <a:ea typeface="Times New Roman"/>
            </a:endParaRPr>
          </a:p>
          <a:p>
            <a:pPr lvl="0" indent="-342900">
              <a:spcBef>
                <a:spcPts val="0"/>
              </a:spcBef>
              <a:buFont typeface="Symbol"/>
              <a:buChar char=""/>
              <a:tabLst>
                <a:tab pos="685800" algn="l"/>
              </a:tabLst>
            </a:pPr>
            <a:r>
              <a:rPr lang="en-US" sz="2400" b="1" dirty="0">
                <a:ea typeface="Times New Roman"/>
              </a:rPr>
              <a:t>Determine the big ideas that the students need to understand beyond this </a:t>
            </a:r>
            <a:r>
              <a:rPr lang="en-US" sz="2400" b="1" dirty="0" smtClean="0">
                <a:ea typeface="Times New Roman"/>
              </a:rPr>
              <a:t>outcome</a:t>
            </a:r>
            <a:endParaRPr lang="en-US" sz="2000" b="1" dirty="0">
              <a:ea typeface="Times New Roman"/>
            </a:endParaRPr>
          </a:p>
          <a:p>
            <a:pPr lvl="0" indent="-342900">
              <a:spcBef>
                <a:spcPts val="0"/>
              </a:spcBef>
              <a:buFont typeface="Symbol"/>
              <a:buChar char=""/>
              <a:tabLst>
                <a:tab pos="685800" algn="l"/>
              </a:tabLst>
            </a:pPr>
            <a:r>
              <a:rPr lang="en-US" sz="2400" b="1" dirty="0">
                <a:ea typeface="Times New Roman"/>
              </a:rPr>
              <a:t>Begin each statement with "Students understand </a:t>
            </a:r>
            <a:r>
              <a:rPr lang="en-US" sz="2400" b="1" dirty="0" smtClean="0">
                <a:ea typeface="Times New Roman"/>
              </a:rPr>
              <a:t>that…Or I CAN…" </a:t>
            </a:r>
            <a:r>
              <a:rPr lang="en-US" sz="2400" b="1" dirty="0">
                <a:ea typeface="Times New Roman"/>
              </a:rPr>
              <a:t>and complete the sentence with two or more concepts from your </a:t>
            </a:r>
            <a:r>
              <a:rPr lang="en-US" sz="2400" b="1" dirty="0" smtClean="0">
                <a:ea typeface="Times New Roman"/>
              </a:rPr>
              <a:t>outcome</a:t>
            </a:r>
            <a:endParaRPr lang="en-US" sz="2000" b="1" dirty="0">
              <a:ea typeface="Times New Roman"/>
            </a:endParaRPr>
          </a:p>
          <a:p>
            <a:pPr lvl="0" indent="-342900">
              <a:spcBef>
                <a:spcPts val="0"/>
              </a:spcBef>
              <a:buFont typeface="Symbol"/>
              <a:buChar char=""/>
              <a:tabLst>
                <a:tab pos="685800" algn="l"/>
              </a:tabLst>
            </a:pPr>
            <a:r>
              <a:rPr lang="en-US" sz="2400" b="1" dirty="0">
                <a:ea typeface="Times New Roman"/>
              </a:rPr>
              <a:t>Write big ideas in "kid friendly" language so all your students can understand what they will be learning.</a:t>
            </a:r>
            <a:endParaRPr lang="en-US" sz="2000" b="1" dirty="0">
              <a:ea typeface="Times New Roman"/>
            </a:endParaRPr>
          </a:p>
          <a:p>
            <a:endParaRPr lang="en-US" dirty="0"/>
          </a:p>
        </p:txBody>
      </p:sp>
    </p:spTree>
    <p:extLst>
      <p:ext uri="{BB962C8B-B14F-4D97-AF65-F5344CB8AC3E}">
        <p14:creationId xmlns:p14="http://schemas.microsoft.com/office/powerpoint/2010/main" val="8183418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709" y="-6926"/>
            <a:ext cx="1094509" cy="1608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685800"/>
            <a:ext cx="7620000" cy="5715000"/>
          </a:xfrm>
        </p:spPr>
        <p:txBody>
          <a:bodyPr>
            <a:normAutofit lnSpcReduction="10000"/>
          </a:bodyPr>
          <a:lstStyle/>
          <a:p>
            <a:pPr marL="114300" indent="0" algn="ctr">
              <a:buNone/>
            </a:pPr>
            <a:r>
              <a:rPr lang="en-US" sz="4000" b="1" dirty="0"/>
              <a:t>Create Essential Questions</a:t>
            </a:r>
            <a:endParaRPr lang="en-US" sz="4000" dirty="0"/>
          </a:p>
          <a:p>
            <a:pPr marL="114300" indent="0">
              <a:buNone/>
            </a:pPr>
            <a:endParaRPr lang="en-US" dirty="0"/>
          </a:p>
          <a:p>
            <a:pPr lvl="0"/>
            <a:r>
              <a:rPr lang="en-US" dirty="0"/>
              <a:t>Determine how many Essential Questions you will need</a:t>
            </a:r>
          </a:p>
          <a:p>
            <a:r>
              <a:rPr lang="en-US" dirty="0"/>
              <a:t>1 or 2 for a lesson Between 3 and 5 for a unit of study that ranges 3-12 weeks</a:t>
            </a:r>
          </a:p>
          <a:p>
            <a:pPr lvl="0"/>
            <a:r>
              <a:rPr lang="en-US" dirty="0"/>
              <a:t>Frame your questions in "kid friendly" language. Make them engaging and thought provoking. </a:t>
            </a:r>
          </a:p>
          <a:p>
            <a:pPr lvl="0"/>
            <a:r>
              <a:rPr lang="en-US" dirty="0"/>
              <a:t>Write essential questions with </a:t>
            </a:r>
            <a:r>
              <a:rPr lang="en-US" b="1" dirty="0"/>
              <a:t>"how"</a:t>
            </a:r>
            <a:r>
              <a:rPr lang="en-US" dirty="0"/>
              <a:t> or </a:t>
            </a:r>
            <a:r>
              <a:rPr lang="en-US" b="1" dirty="0"/>
              <a:t>"why"</a:t>
            </a:r>
            <a:r>
              <a:rPr lang="en-US" dirty="0"/>
              <a:t> instead of "what" </a:t>
            </a:r>
          </a:p>
          <a:p>
            <a:pPr lvl="0"/>
            <a:r>
              <a:rPr lang="en-US" dirty="0"/>
              <a:t>Sequence your questions so they lead naturally from one to another</a:t>
            </a:r>
          </a:p>
          <a:p>
            <a:pPr lvl="0"/>
            <a:r>
              <a:rPr lang="en-US" dirty="0"/>
              <a:t>Post these questions in your room as a learning focus for your students</a:t>
            </a:r>
          </a:p>
          <a:p>
            <a:pPr lvl="0"/>
            <a:r>
              <a:rPr lang="en-US" dirty="0"/>
              <a:t>Remember: If a question is too specific, or could be answered with a few words or a sentence, they are probably not essential questions</a:t>
            </a:r>
          </a:p>
          <a:p>
            <a:endParaRPr lang="en-US" dirty="0"/>
          </a:p>
        </p:txBody>
      </p:sp>
    </p:spTree>
    <p:extLst>
      <p:ext uri="{BB962C8B-B14F-4D97-AF65-F5344CB8AC3E}">
        <p14:creationId xmlns:p14="http://schemas.microsoft.com/office/powerpoint/2010/main" val="27861526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t>
            </a:r>
            <a:r>
              <a:rPr lang="en-US" b="1" dirty="0"/>
              <a:t>How Questions</a:t>
            </a:r>
            <a:r>
              <a:rPr lang="en-US" dirty="0"/>
              <a:t>" </a:t>
            </a:r>
          </a:p>
        </p:txBody>
      </p:sp>
      <p:sp>
        <p:nvSpPr>
          <p:cNvPr id="3" name="Content Placeholder 2"/>
          <p:cNvSpPr>
            <a:spLocks noGrp="1"/>
          </p:cNvSpPr>
          <p:nvPr>
            <p:ph idx="1"/>
          </p:nvPr>
        </p:nvSpPr>
        <p:spPr/>
        <p:txBody>
          <a:bodyPr/>
          <a:lstStyle/>
          <a:p>
            <a:r>
              <a:rPr lang="en-US" dirty="0"/>
              <a:t>Examples:</a:t>
            </a:r>
          </a:p>
          <a:p>
            <a:pPr lvl="1"/>
            <a:r>
              <a:rPr lang="en-US" dirty="0"/>
              <a:t>What are some sustainable solutions to environmental problems in your neighborhood, and </a:t>
            </a:r>
            <a:r>
              <a:rPr lang="en-US" dirty="0">
                <a:solidFill>
                  <a:schemeClr val="tx2"/>
                </a:solidFill>
              </a:rPr>
              <a:t>how</a:t>
            </a:r>
            <a:r>
              <a:rPr lang="en-US" dirty="0"/>
              <a:t> could they be implemented? </a:t>
            </a:r>
          </a:p>
          <a:p>
            <a:endParaRPr lang="en-US" dirty="0"/>
          </a:p>
        </p:txBody>
      </p:sp>
      <p:pic>
        <p:nvPicPr>
          <p:cNvPr id="5123" name="Picture 3" descr="C:\Users\danielle.jamieson\AppData\Local\Microsoft\Windows\Temporary Internet Files\Content.IE5\EMEZ1RRH\MC900078811[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1425" y="2925763"/>
            <a:ext cx="3762375" cy="3514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78157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t>
            </a:r>
            <a:r>
              <a:rPr lang="en-US" b="1" dirty="0"/>
              <a:t>What if Questions</a:t>
            </a:r>
            <a:r>
              <a:rPr lang="en-US" dirty="0"/>
              <a:t>" </a:t>
            </a:r>
            <a:br>
              <a:rPr lang="en-US" dirty="0"/>
            </a:br>
            <a:endParaRPr lang="en-US" dirty="0"/>
          </a:p>
        </p:txBody>
      </p:sp>
      <p:sp>
        <p:nvSpPr>
          <p:cNvPr id="3" name="Content Placeholder 2"/>
          <p:cNvSpPr>
            <a:spLocks noGrp="1"/>
          </p:cNvSpPr>
          <p:nvPr>
            <p:ph idx="1"/>
          </p:nvPr>
        </p:nvSpPr>
        <p:spPr/>
        <p:txBody>
          <a:bodyPr/>
          <a:lstStyle/>
          <a:p>
            <a:r>
              <a:rPr lang="en-US" dirty="0">
                <a:solidFill>
                  <a:schemeClr val="tx2"/>
                </a:solidFill>
              </a:rPr>
              <a:t>What if </a:t>
            </a:r>
            <a:r>
              <a:rPr lang="en-US" dirty="0"/>
              <a:t>questions are hypothetical, questions which ask you to use the knowledge you have to pose a hypothesis and consider options. </a:t>
            </a:r>
            <a:endParaRPr lang="en-US" dirty="0" smtClean="0"/>
          </a:p>
          <a:p>
            <a:pPr marL="114300" indent="0">
              <a:buNone/>
            </a:pPr>
            <a:endParaRPr lang="en-US" dirty="0"/>
          </a:p>
          <a:p>
            <a:r>
              <a:rPr lang="en-US" dirty="0"/>
              <a:t>Examples:</a:t>
            </a:r>
          </a:p>
          <a:p>
            <a:pPr lvl="1"/>
            <a:r>
              <a:rPr lang="en-US" dirty="0"/>
              <a:t>"</a:t>
            </a:r>
            <a:r>
              <a:rPr lang="en-US" dirty="0">
                <a:solidFill>
                  <a:schemeClr val="tx2"/>
                </a:solidFill>
              </a:rPr>
              <a:t>What if </a:t>
            </a:r>
            <a:r>
              <a:rPr lang="en-US" dirty="0"/>
              <a:t>the Cultural Revolution had never happened?" </a:t>
            </a:r>
          </a:p>
          <a:p>
            <a:pPr lvl="1"/>
            <a:r>
              <a:rPr lang="en-US" dirty="0"/>
              <a:t>"</a:t>
            </a:r>
            <a:r>
              <a:rPr lang="en-US" dirty="0">
                <a:solidFill>
                  <a:schemeClr val="tx2"/>
                </a:solidFill>
              </a:rPr>
              <a:t>What if </a:t>
            </a:r>
            <a:r>
              <a:rPr lang="en-US" dirty="0"/>
              <a:t>students didn’t have to go to school?” </a:t>
            </a:r>
          </a:p>
          <a:p>
            <a:endParaRPr lang="en-US" dirty="0"/>
          </a:p>
        </p:txBody>
      </p:sp>
      <p:pic>
        <p:nvPicPr>
          <p:cNvPr id="4" name="Picture 3" descr="C:\Users\Foote Family\AppData\Local\Microsoft\Windows\Temporary Internet Files\Content.IE5\IKGUAQJ3\MC900434403[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4114800"/>
            <a:ext cx="24384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23750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t>
            </a:r>
            <a:br>
              <a:rPr lang="en-US" dirty="0" smtClean="0"/>
            </a:br>
            <a:r>
              <a:rPr lang="en-US" b="1" dirty="0" smtClean="0"/>
              <a:t>Should </a:t>
            </a:r>
            <a:r>
              <a:rPr lang="en-US" b="1" dirty="0"/>
              <a:t>Questions</a:t>
            </a:r>
            <a:r>
              <a:rPr lang="en-US" dirty="0"/>
              <a:t>" </a:t>
            </a:r>
            <a:r>
              <a:rPr lang="en-US" dirty="0" smtClean="0"/>
              <a:t/>
            </a:r>
            <a:br>
              <a:rPr lang="en-US" dirty="0" smtClean="0"/>
            </a:br>
            <a:r>
              <a:rPr lang="en-US" sz="2000" dirty="0"/>
              <a:t>A Moral or Practical Decision based on Evidence</a:t>
            </a:r>
            <a:r>
              <a:rPr lang="en-US" dirty="0"/>
              <a:t/>
            </a:r>
            <a:br>
              <a:rPr lang="en-US" dirty="0"/>
            </a:br>
            <a:endParaRPr lang="en-US" dirty="0"/>
          </a:p>
        </p:txBody>
      </p:sp>
      <p:sp>
        <p:nvSpPr>
          <p:cNvPr id="3" name="Content Placeholder 2"/>
          <p:cNvSpPr>
            <a:spLocks noGrp="1"/>
          </p:cNvSpPr>
          <p:nvPr>
            <p:ph idx="1"/>
          </p:nvPr>
        </p:nvSpPr>
        <p:spPr/>
        <p:txBody>
          <a:bodyPr/>
          <a:lstStyle/>
          <a:p>
            <a:r>
              <a:rPr lang="en-US" dirty="0">
                <a:solidFill>
                  <a:schemeClr val="tx2"/>
                </a:solidFill>
              </a:rPr>
              <a:t>Should </a:t>
            </a:r>
            <a:r>
              <a:rPr lang="en-US" dirty="0"/>
              <a:t>questions make a moral or practical decision based on evidence. </a:t>
            </a:r>
            <a:endParaRPr lang="en-US" dirty="0" smtClean="0"/>
          </a:p>
          <a:p>
            <a:pPr marL="114300" indent="0">
              <a:buNone/>
            </a:pPr>
            <a:endParaRPr lang="en-US" dirty="0"/>
          </a:p>
          <a:p>
            <a:r>
              <a:rPr lang="en-US" dirty="0"/>
              <a:t>Examples:</a:t>
            </a:r>
          </a:p>
          <a:p>
            <a:pPr lvl="1"/>
            <a:r>
              <a:rPr lang="en-US" dirty="0"/>
              <a:t>"</a:t>
            </a:r>
            <a:r>
              <a:rPr lang="en-US" dirty="0">
                <a:solidFill>
                  <a:schemeClr val="tx2"/>
                </a:solidFill>
              </a:rPr>
              <a:t>Should</a:t>
            </a:r>
            <a:r>
              <a:rPr lang="en-US" dirty="0"/>
              <a:t> we clone humans?“</a:t>
            </a:r>
          </a:p>
          <a:p>
            <a:pPr lvl="1"/>
            <a:r>
              <a:rPr lang="en-US" dirty="0"/>
              <a:t>"</a:t>
            </a:r>
            <a:r>
              <a:rPr lang="en-US" dirty="0">
                <a:solidFill>
                  <a:schemeClr val="tx2"/>
                </a:solidFill>
              </a:rPr>
              <a:t>Should</a:t>
            </a:r>
            <a:r>
              <a:rPr lang="en-US" dirty="0"/>
              <a:t> we discontinue trade with countries that abuse human rights?" </a:t>
            </a:r>
          </a:p>
          <a:p>
            <a:endParaRPr lang="en-US" dirty="0"/>
          </a:p>
        </p:txBody>
      </p:sp>
      <p:pic>
        <p:nvPicPr>
          <p:cNvPr id="6146" name="Picture 2" descr="C:\Users\danielle.jamieson\AppData\Local\Microsoft\Windows\Temporary Internet Files\Content.IE5\P5PC3WLX\MC90043441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5675" y="4337050"/>
            <a:ext cx="1625600" cy="182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37897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t>
            </a:r>
            <a:r>
              <a:rPr lang="en-US" b="1" dirty="0"/>
              <a:t>Why Questions</a:t>
            </a:r>
            <a:r>
              <a:rPr lang="en-US" dirty="0" smtClean="0"/>
              <a:t>"</a:t>
            </a:r>
            <a:r>
              <a:rPr lang="en-US" sz="4800" dirty="0"/>
              <a:t> </a:t>
            </a:r>
            <a:r>
              <a:rPr lang="en-US" sz="4800" dirty="0" smtClean="0"/>
              <a:t/>
            </a:r>
            <a:br>
              <a:rPr lang="en-US" sz="4800" dirty="0" smtClean="0"/>
            </a:br>
            <a:r>
              <a:rPr lang="en-US" sz="2800" dirty="0" smtClean="0"/>
              <a:t>Understand </a:t>
            </a:r>
            <a:r>
              <a:rPr lang="en-US" sz="2800" dirty="0"/>
              <a:t>Cause and Effect</a:t>
            </a:r>
            <a:r>
              <a:rPr lang="en-US" sz="2800" dirty="0" smtClean="0"/>
              <a:t> </a:t>
            </a:r>
            <a:endParaRPr lang="en-US" sz="2800" dirty="0"/>
          </a:p>
        </p:txBody>
      </p:sp>
      <p:sp>
        <p:nvSpPr>
          <p:cNvPr id="3" name="Content Placeholder 2"/>
          <p:cNvSpPr>
            <a:spLocks noGrp="1"/>
          </p:cNvSpPr>
          <p:nvPr>
            <p:ph idx="1"/>
          </p:nvPr>
        </p:nvSpPr>
        <p:spPr/>
        <p:txBody>
          <a:bodyPr/>
          <a:lstStyle/>
          <a:p>
            <a:r>
              <a:rPr lang="en-US" dirty="0">
                <a:solidFill>
                  <a:schemeClr val="folHlink"/>
                </a:solidFill>
              </a:rPr>
              <a:t>Why</a:t>
            </a:r>
            <a:r>
              <a:rPr lang="en-US" dirty="0"/>
              <a:t> questions ask you to understand cause and effect. "Why" helps us understand relationships; it helps us get to the essence of an issue. </a:t>
            </a:r>
            <a:endParaRPr lang="en-US" dirty="0" smtClean="0"/>
          </a:p>
          <a:p>
            <a:pPr marL="114300" indent="0">
              <a:buNone/>
            </a:pPr>
            <a:endParaRPr lang="en-US" dirty="0"/>
          </a:p>
          <a:p>
            <a:r>
              <a:rPr lang="en-US" dirty="0"/>
              <a:t>Examples:</a:t>
            </a:r>
          </a:p>
          <a:p>
            <a:pPr lvl="1"/>
            <a:r>
              <a:rPr lang="en-US" dirty="0"/>
              <a:t>"</a:t>
            </a:r>
            <a:r>
              <a:rPr lang="en-US" dirty="0">
                <a:solidFill>
                  <a:schemeClr val="folHlink"/>
                </a:solidFill>
              </a:rPr>
              <a:t>Why</a:t>
            </a:r>
            <a:r>
              <a:rPr lang="en-US" dirty="0"/>
              <a:t> do people abuse drugs?" </a:t>
            </a:r>
          </a:p>
          <a:p>
            <a:pPr lvl="1"/>
            <a:r>
              <a:rPr lang="en-US" dirty="0"/>
              <a:t>"</a:t>
            </a:r>
            <a:r>
              <a:rPr lang="en-US" dirty="0">
                <a:solidFill>
                  <a:schemeClr val="folHlink"/>
                </a:solidFill>
              </a:rPr>
              <a:t>Why</a:t>
            </a:r>
            <a:r>
              <a:rPr lang="en-US" dirty="0"/>
              <a:t> is the death rate higher in one Third World country than another?" </a:t>
            </a:r>
          </a:p>
          <a:p>
            <a:endParaRPr lang="en-US" dirty="0"/>
          </a:p>
        </p:txBody>
      </p:sp>
      <p:pic>
        <p:nvPicPr>
          <p:cNvPr id="7170" name="Picture 2" descr="C:\Users\danielle.jamieson\AppData\Local\Microsoft\Windows\Temporary Internet Files\Content.IE5\5EY4PG6W\MC90025022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1800" y="4343400"/>
            <a:ext cx="2088333" cy="2414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21359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7772400" cy="2362200"/>
          </a:xfrm>
        </p:spPr>
        <p:txBody>
          <a:bodyPr/>
          <a:lstStyle/>
          <a:p>
            <a:pPr algn="ctr"/>
            <a:r>
              <a:rPr lang="en-US" sz="4800" b="1" dirty="0"/>
              <a:t>What Is an Essential Question?</a:t>
            </a:r>
            <a:endParaRPr lang="en-US" dirty="0"/>
          </a:p>
        </p:txBody>
      </p:sp>
      <p:sp>
        <p:nvSpPr>
          <p:cNvPr id="4" name="Content Placeholder 3"/>
          <p:cNvSpPr>
            <a:spLocks noGrp="1"/>
          </p:cNvSpPr>
          <p:nvPr>
            <p:ph idx="1"/>
          </p:nvPr>
        </p:nvSpPr>
        <p:spPr>
          <a:noFill/>
        </p:spPr>
        <p:txBody>
          <a:bodyPr/>
          <a:lstStyle/>
          <a:p>
            <a:endParaRPr lang="en-US" dirty="0"/>
          </a:p>
        </p:txBody>
      </p:sp>
      <p:pic>
        <p:nvPicPr>
          <p:cNvPr id="4098" name="Picture 2" descr="C:\Users\danielle.jamieson\AppData\Local\Microsoft\Windows\Temporary Internet Files\Content.IE5\P5PC3WLX\MP90042259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3600" y="3505200"/>
            <a:ext cx="4419600"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2665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Skinny vs. “Fat” Questions</a:t>
            </a:r>
          </a:p>
        </p:txBody>
      </p:sp>
      <p:sp>
        <p:nvSpPr>
          <p:cNvPr id="3" name="Content Placeholder 2"/>
          <p:cNvSpPr>
            <a:spLocks noGrp="1"/>
          </p:cNvSpPr>
          <p:nvPr>
            <p:ph idx="1"/>
          </p:nvPr>
        </p:nvSpPr>
        <p:spPr/>
        <p:txBody>
          <a:bodyPr/>
          <a:lstStyle/>
          <a:p>
            <a:r>
              <a:rPr lang="en-US" dirty="0">
                <a:solidFill>
                  <a:srgbClr val="FF3399"/>
                </a:solidFill>
              </a:rPr>
              <a:t>What are Fat Question?</a:t>
            </a:r>
          </a:p>
          <a:p>
            <a:pPr lvl="1"/>
            <a:r>
              <a:rPr lang="en-US" dirty="0"/>
              <a:t>Open-ended questions, which can be argued and supported by evidence.</a:t>
            </a:r>
          </a:p>
          <a:p>
            <a:r>
              <a:rPr lang="en-US" dirty="0">
                <a:solidFill>
                  <a:srgbClr val="FF3399"/>
                </a:solidFill>
              </a:rPr>
              <a:t>Examples:</a:t>
            </a:r>
          </a:p>
          <a:p>
            <a:pPr lvl="1"/>
            <a:r>
              <a:rPr lang="en-US" dirty="0"/>
              <a:t>Skinny Question: "When was the Declaration of Independence signed?" </a:t>
            </a:r>
          </a:p>
          <a:p>
            <a:pPr lvl="1"/>
            <a:r>
              <a:rPr lang="en-US" dirty="0"/>
              <a:t>Fat Question: "What would have happened had we not signed it?” </a:t>
            </a:r>
          </a:p>
          <a:p>
            <a:endParaRPr lang="en-US"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4495800"/>
            <a:ext cx="3048000"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22415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620000" cy="1447800"/>
          </a:xfrm>
        </p:spPr>
        <p:txBody>
          <a:bodyPr/>
          <a:lstStyle/>
          <a:p>
            <a:pPr algn="ctr"/>
            <a:r>
              <a:rPr lang="en-US" sz="4400" b="1" dirty="0" err="1"/>
              <a:t>Weiderhold’s</a:t>
            </a:r>
            <a:r>
              <a:rPr lang="en-US" sz="4400" b="1" dirty="0"/>
              <a:t> Question Matrix</a:t>
            </a:r>
            <a:r>
              <a:rPr lang="en-US" dirty="0"/>
              <a:t/>
            </a:r>
            <a:br>
              <a:rPr lang="en-US" dirty="0"/>
            </a:b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57200" y="1755457"/>
            <a:ext cx="7620000" cy="4490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6458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90600" y="381000"/>
            <a:ext cx="6324600"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81671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43"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2318" y="91559"/>
            <a:ext cx="8249682" cy="6309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72121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26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3249"/>
          <a:stretch/>
        </p:blipFill>
        <p:spPr bwMode="auto">
          <a:xfrm>
            <a:off x="-33338" y="0"/>
            <a:ext cx="849153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21505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229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328" r="831"/>
          <a:stretch/>
        </p:blipFill>
        <p:spPr bwMode="auto">
          <a:xfrm>
            <a:off x="0" y="0"/>
            <a:ext cx="85343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3825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381000"/>
            <a:ext cx="6248400" cy="3970318"/>
          </a:xfrm>
          <a:prstGeom prst="rect">
            <a:avLst/>
          </a:prstGeom>
          <a:noFill/>
        </p:spPr>
        <p:txBody>
          <a:bodyPr wrap="square" rtlCol="0">
            <a:spAutoFit/>
          </a:bodyPr>
          <a:lstStyle/>
          <a:p>
            <a:pPr algn="ctr"/>
            <a:r>
              <a:rPr lang="en-US" sz="7200" dirty="0" smtClean="0">
                <a:solidFill>
                  <a:schemeClr val="tx2"/>
                </a:solidFill>
                <a:effectLst>
                  <a:outerShdw blurRad="38100" dist="38100" dir="2700000" algn="tl">
                    <a:srgbClr val="000000">
                      <a:alpha val="43137"/>
                    </a:srgbClr>
                  </a:outerShdw>
                </a:effectLst>
              </a:rPr>
              <a:t>Define Essential</a:t>
            </a:r>
          </a:p>
          <a:p>
            <a:pPr algn="ctr"/>
            <a:endParaRPr lang="en-US" sz="2000" dirty="0" smtClean="0">
              <a:solidFill>
                <a:schemeClr val="tx2"/>
              </a:solidFill>
            </a:endParaRPr>
          </a:p>
          <a:p>
            <a:pPr marL="285750" indent="-285750">
              <a:buFont typeface="Arial" pitchFamily="34" charset="0"/>
              <a:buChar char="•"/>
            </a:pPr>
            <a:r>
              <a:rPr lang="en-US" sz="3600" b="1" dirty="0" smtClean="0">
                <a:solidFill>
                  <a:schemeClr val="tx2"/>
                </a:solidFill>
              </a:rPr>
              <a:t>Important and timeless</a:t>
            </a:r>
          </a:p>
          <a:p>
            <a:pPr marL="285750" indent="-285750">
              <a:buFont typeface="Arial" pitchFamily="34" charset="0"/>
              <a:buChar char="•"/>
            </a:pPr>
            <a:r>
              <a:rPr lang="en-US" sz="3600" b="1" dirty="0" smtClean="0">
                <a:solidFill>
                  <a:schemeClr val="tx2"/>
                </a:solidFill>
              </a:rPr>
              <a:t>Elemental or foundational</a:t>
            </a:r>
          </a:p>
          <a:p>
            <a:pPr marL="285750" indent="-285750">
              <a:buFont typeface="Arial" pitchFamily="34" charset="0"/>
              <a:buChar char="•"/>
            </a:pPr>
            <a:r>
              <a:rPr lang="en-US" sz="3600" b="1" dirty="0" smtClean="0">
                <a:solidFill>
                  <a:schemeClr val="tx2"/>
                </a:solidFill>
              </a:rPr>
              <a:t>Refers to what is vital or necessary</a:t>
            </a:r>
          </a:p>
          <a:p>
            <a:pPr marL="285750" indent="-285750">
              <a:buFont typeface="Arial" pitchFamily="34" charset="0"/>
              <a:buChar char="•"/>
            </a:pPr>
            <a:endParaRPr lang="en-US" sz="1600" dirty="0">
              <a:solidFill>
                <a:schemeClr val="tx2"/>
              </a:solidFill>
            </a:endParaRPr>
          </a:p>
        </p:txBody>
      </p:sp>
      <p:pic>
        <p:nvPicPr>
          <p:cNvPr id="3074" name="Picture 2" descr="C:\Users\danielle.jamieson\AppData\Local\Microsoft\Windows\Temporary Internet Files\Content.IE5\X1AS3W21\MC90034721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686751">
            <a:off x="5730202" y="3671456"/>
            <a:ext cx="1944687" cy="2652055"/>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danielle.jamieson\AppData\Local\Microsoft\Windows\Temporary Internet Files\Content.IE5\DOFW10HT\MC90004805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898281">
            <a:off x="685799" y="4510965"/>
            <a:ext cx="1708150" cy="1298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86688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457200"/>
            <a:ext cx="7239000" cy="2123658"/>
          </a:xfrm>
          <a:prstGeom prst="rect">
            <a:avLst/>
          </a:prstGeom>
          <a:noFill/>
        </p:spPr>
        <p:txBody>
          <a:bodyPr wrap="square" rtlCol="0">
            <a:spAutoFit/>
          </a:bodyPr>
          <a:lstStyle/>
          <a:p>
            <a:pPr algn="ctr"/>
            <a:r>
              <a:rPr lang="en-US" sz="4800" b="1" dirty="0" smtClean="0">
                <a:solidFill>
                  <a:schemeClr val="tx2"/>
                </a:solidFill>
              </a:rPr>
              <a:t>Characteristics of 4 Types of Classroom Questions</a:t>
            </a:r>
          </a:p>
          <a:p>
            <a:endParaRPr lang="en-US" sz="3600" dirty="0">
              <a:solidFill>
                <a:schemeClr val="tx2"/>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899974510"/>
              </p:ext>
            </p:extLst>
          </p:nvPr>
        </p:nvGraphicFramePr>
        <p:xfrm>
          <a:off x="609600" y="2514597"/>
          <a:ext cx="7010400" cy="3489963"/>
        </p:xfrm>
        <a:graphic>
          <a:graphicData uri="http://schemas.openxmlformats.org/drawingml/2006/table">
            <a:tbl>
              <a:tblPr firstRow="1" bandRow="1">
                <a:tableStyleId>{5C22544A-7EE6-4342-B048-85BDC9FD1C3A}</a:tableStyleId>
              </a:tblPr>
              <a:tblGrid>
                <a:gridCol w="7010400"/>
              </a:tblGrid>
              <a:tr h="431748">
                <a:tc>
                  <a:txBody>
                    <a:bodyPr/>
                    <a:lstStyle/>
                    <a:p>
                      <a:r>
                        <a:rPr lang="en-US" dirty="0" smtClean="0"/>
                        <a:t>Questions that Hook</a:t>
                      </a:r>
                      <a:endParaRPr lang="en-US" dirty="0"/>
                    </a:p>
                  </a:txBody>
                  <a:tcPr/>
                </a:tc>
              </a:tr>
              <a:tr h="467727">
                <a:tc>
                  <a:txBody>
                    <a:bodyPr/>
                    <a:lstStyle/>
                    <a:p>
                      <a:endParaRPr lang="en-US" dirty="0"/>
                    </a:p>
                  </a:txBody>
                  <a:tcPr/>
                </a:tc>
              </a:tr>
              <a:tr h="431748">
                <a:tc>
                  <a:txBody>
                    <a:bodyPr/>
                    <a:lstStyle/>
                    <a:p>
                      <a:r>
                        <a:rPr lang="en-US" b="1" dirty="0" smtClean="0"/>
                        <a:t>Questions</a:t>
                      </a:r>
                      <a:r>
                        <a:rPr lang="en-US" b="1" baseline="0" dirty="0" smtClean="0"/>
                        <a:t> that Lead</a:t>
                      </a:r>
                    </a:p>
                  </a:txBody>
                  <a:tcPr/>
                </a:tc>
              </a:tr>
              <a:tr h="431748">
                <a:tc>
                  <a:txBody>
                    <a:bodyPr/>
                    <a:lstStyle/>
                    <a:p>
                      <a:endParaRPr lang="en-US" dirty="0"/>
                    </a:p>
                  </a:txBody>
                  <a:tcPr/>
                </a:tc>
              </a:tr>
              <a:tr h="431748">
                <a:tc>
                  <a:txBody>
                    <a:bodyPr/>
                    <a:lstStyle/>
                    <a:p>
                      <a:r>
                        <a:rPr lang="en-US" b="1" dirty="0" smtClean="0"/>
                        <a:t>Questions that Guide</a:t>
                      </a:r>
                      <a:endParaRPr lang="en-US" b="1" dirty="0"/>
                    </a:p>
                  </a:txBody>
                  <a:tcPr/>
                </a:tc>
              </a:tr>
              <a:tr h="431748">
                <a:tc>
                  <a:txBody>
                    <a:bodyPr/>
                    <a:lstStyle/>
                    <a:p>
                      <a:endParaRPr lang="en-US"/>
                    </a:p>
                  </a:txBody>
                  <a:tcPr/>
                </a:tc>
              </a:tr>
              <a:tr h="431748">
                <a:tc>
                  <a:txBody>
                    <a:bodyPr/>
                    <a:lstStyle/>
                    <a:p>
                      <a:r>
                        <a:rPr lang="en-US" b="1" dirty="0" smtClean="0"/>
                        <a:t>Essential</a:t>
                      </a:r>
                      <a:r>
                        <a:rPr lang="en-US" b="1" baseline="0" dirty="0" smtClean="0"/>
                        <a:t> Questions</a:t>
                      </a:r>
                      <a:endParaRPr lang="en-US" b="1" dirty="0"/>
                    </a:p>
                  </a:txBody>
                  <a:tcPr/>
                </a:tc>
              </a:tr>
              <a:tr h="431748">
                <a:tc>
                  <a:txBody>
                    <a:bodyPr/>
                    <a:lstStyle/>
                    <a:p>
                      <a:endParaRPr lang="en-US" dirty="0"/>
                    </a:p>
                  </a:txBody>
                  <a:tcPr/>
                </a:tc>
              </a:tr>
            </a:tbl>
          </a:graphicData>
        </a:graphic>
      </p:graphicFrame>
      <p:pic>
        <p:nvPicPr>
          <p:cNvPr id="2050" name="Picture 2" descr="C:\Users\danielle.jamieson\AppData\Local\Microsoft\Windows\Temporary Internet Files\Content.IE5\E3AM1R8J\MM900223755[1].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1333083"/>
            <a:ext cx="1228725" cy="1247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48231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2133599" cy="1346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C:\Users\danielle.jamieson\AppData\Local\Microsoft\Windows\Temporary Internet Files\Content.IE5\3O7U663K\MP90044646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823854"/>
            <a:ext cx="3657601" cy="304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algn="ctr"/>
            <a:r>
              <a:rPr lang="en-US" b="1" dirty="0"/>
              <a:t>An </a:t>
            </a:r>
            <a:r>
              <a:rPr lang="en-US" b="1" dirty="0" smtClean="0"/>
              <a:t>Essential Question</a:t>
            </a:r>
            <a:r>
              <a:rPr lang="en-US" b="1" dirty="0"/>
              <a:t>:</a:t>
            </a:r>
          </a:p>
        </p:txBody>
      </p:sp>
      <p:sp>
        <p:nvSpPr>
          <p:cNvPr id="3" name="Content Placeholder 2"/>
          <p:cNvSpPr>
            <a:spLocks noGrp="1"/>
          </p:cNvSpPr>
          <p:nvPr>
            <p:ph idx="1"/>
          </p:nvPr>
        </p:nvSpPr>
        <p:spPr>
          <a:xfrm>
            <a:off x="533400" y="1295400"/>
            <a:ext cx="6629400" cy="5105400"/>
          </a:xfrm>
        </p:spPr>
        <p:txBody>
          <a:bodyPr>
            <a:normAutofit/>
          </a:bodyPr>
          <a:lstStyle/>
          <a:p>
            <a:r>
              <a:rPr lang="en-US" sz="2400" b="1" dirty="0">
                <a:solidFill>
                  <a:schemeClr val="tx1">
                    <a:lumMod val="95000"/>
                    <a:lumOff val="5000"/>
                  </a:schemeClr>
                </a:solidFill>
              </a:rPr>
              <a:t>Provokes </a:t>
            </a:r>
            <a:r>
              <a:rPr lang="en-US" sz="2400" b="1" dirty="0" smtClean="0">
                <a:solidFill>
                  <a:schemeClr val="tx1">
                    <a:lumMod val="95000"/>
                    <a:lumOff val="5000"/>
                  </a:schemeClr>
                </a:solidFill>
              </a:rPr>
              <a:t>thoughtful, lively discussions, creates new understandings, and causes more questions</a:t>
            </a:r>
            <a:endParaRPr lang="en-US" sz="2400" b="1" dirty="0">
              <a:solidFill>
                <a:schemeClr val="tx1">
                  <a:lumMod val="95000"/>
                  <a:lumOff val="5000"/>
                </a:schemeClr>
              </a:solidFill>
            </a:endParaRPr>
          </a:p>
          <a:p>
            <a:r>
              <a:rPr lang="en-US" sz="2400" b="1" dirty="0">
                <a:solidFill>
                  <a:schemeClr val="tx1">
                    <a:lumMod val="95000"/>
                    <a:lumOff val="5000"/>
                  </a:schemeClr>
                </a:solidFill>
              </a:rPr>
              <a:t>Solicits information-gathering and evaluation of </a:t>
            </a:r>
            <a:r>
              <a:rPr lang="en-US" sz="2400" b="1" dirty="0" smtClean="0">
                <a:solidFill>
                  <a:schemeClr val="tx1">
                    <a:lumMod val="95000"/>
                    <a:lumOff val="5000"/>
                  </a:schemeClr>
                </a:solidFill>
              </a:rPr>
              <a:t>data</a:t>
            </a:r>
            <a:endParaRPr lang="en-US" sz="2400" b="1" dirty="0">
              <a:solidFill>
                <a:schemeClr val="tx1">
                  <a:lumMod val="95000"/>
                  <a:lumOff val="5000"/>
                </a:schemeClr>
              </a:solidFill>
            </a:endParaRPr>
          </a:p>
          <a:p>
            <a:r>
              <a:rPr lang="en-US" sz="2400" b="1" dirty="0" smtClean="0">
                <a:solidFill>
                  <a:schemeClr val="tx1">
                    <a:lumMod val="95000"/>
                    <a:lumOff val="5000"/>
                  </a:schemeClr>
                </a:solidFill>
              </a:rPr>
              <a:t>Encourages </a:t>
            </a:r>
            <a:r>
              <a:rPr lang="en-US" sz="2400" b="1" dirty="0">
                <a:solidFill>
                  <a:schemeClr val="tx1">
                    <a:lumMod val="95000"/>
                    <a:lumOff val="5000"/>
                  </a:schemeClr>
                </a:solidFill>
              </a:rPr>
              <a:t>students to produce original ideas rather than predetermined </a:t>
            </a:r>
            <a:r>
              <a:rPr lang="en-US" sz="2400" b="1" dirty="0" smtClean="0">
                <a:solidFill>
                  <a:schemeClr val="tx1">
                    <a:lumMod val="95000"/>
                    <a:lumOff val="5000"/>
                  </a:schemeClr>
                </a:solidFill>
              </a:rPr>
              <a:t>answers</a:t>
            </a:r>
          </a:p>
          <a:p>
            <a:r>
              <a:rPr lang="en-US" sz="2400" b="1" dirty="0">
                <a:solidFill>
                  <a:schemeClr val="tx1">
                    <a:lumMod val="95000"/>
                    <a:lumOff val="5000"/>
                  </a:schemeClr>
                </a:solidFill>
              </a:rPr>
              <a:t>Helps students conduct problem-related </a:t>
            </a:r>
            <a:r>
              <a:rPr lang="en-US" sz="2400" b="1" dirty="0" smtClean="0">
                <a:solidFill>
                  <a:schemeClr val="tx1">
                    <a:lumMod val="95000"/>
                    <a:lumOff val="5000"/>
                  </a:schemeClr>
                </a:solidFill>
              </a:rPr>
              <a:t>research</a:t>
            </a:r>
          </a:p>
          <a:p>
            <a:r>
              <a:rPr lang="en-US" sz="2400" b="1" dirty="0">
                <a:solidFill>
                  <a:schemeClr val="tx1">
                    <a:lumMod val="95000"/>
                    <a:lumOff val="5000"/>
                  </a:schemeClr>
                </a:solidFill>
              </a:rPr>
              <a:t>Encourages critical thinking, not just memorization of </a:t>
            </a:r>
            <a:r>
              <a:rPr lang="en-US" sz="2400" b="1" dirty="0" smtClean="0">
                <a:solidFill>
                  <a:schemeClr val="tx1">
                    <a:lumMod val="95000"/>
                    <a:lumOff val="5000"/>
                  </a:schemeClr>
                </a:solidFill>
              </a:rPr>
              <a:t>facts</a:t>
            </a:r>
            <a:endParaRPr lang="en-US" sz="2400" b="1" dirty="0">
              <a:solidFill>
                <a:schemeClr val="tx1">
                  <a:lumMod val="95000"/>
                  <a:lumOff val="5000"/>
                </a:schemeClr>
              </a:solidFill>
            </a:endParaRPr>
          </a:p>
          <a:p>
            <a:r>
              <a:rPr lang="en-US" sz="2400" b="1" dirty="0">
                <a:solidFill>
                  <a:schemeClr val="tx1">
                    <a:lumMod val="95000"/>
                    <a:lumOff val="5000"/>
                  </a:schemeClr>
                </a:solidFill>
              </a:rPr>
              <a:t>May not have an answer</a:t>
            </a:r>
          </a:p>
          <a:p>
            <a:endParaRPr lang="en-US" sz="2400" dirty="0">
              <a:solidFill>
                <a:schemeClr val="tx1">
                  <a:lumMod val="95000"/>
                  <a:lumOff val="5000"/>
                </a:schemeClr>
              </a:solidFill>
            </a:endParaRPr>
          </a:p>
          <a:p>
            <a:endParaRPr lang="en-US" dirty="0"/>
          </a:p>
        </p:txBody>
      </p:sp>
    </p:spTree>
    <p:extLst>
      <p:ext uri="{BB962C8B-B14F-4D97-AF65-F5344CB8AC3E}">
        <p14:creationId xmlns:p14="http://schemas.microsoft.com/office/powerpoint/2010/main" val="36209555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pPr algn="r"/>
            <a:r>
              <a:rPr lang="en-US" b="1" dirty="0" smtClean="0"/>
              <a:t>Seven Characteristics</a:t>
            </a:r>
            <a:endParaRPr lang="en-US" b="1" dirty="0"/>
          </a:p>
        </p:txBody>
      </p:sp>
      <p:sp>
        <p:nvSpPr>
          <p:cNvPr id="3" name="Content Placeholder 2"/>
          <p:cNvSpPr>
            <a:spLocks noGrp="1"/>
          </p:cNvSpPr>
          <p:nvPr>
            <p:ph idx="1"/>
          </p:nvPr>
        </p:nvSpPr>
        <p:spPr/>
        <p:txBody>
          <a:bodyPr/>
          <a:lstStyle/>
          <a:p>
            <a:pPr marL="114300" indent="0">
              <a:buNone/>
            </a:pPr>
            <a:r>
              <a:rPr lang="en-US" b="1" dirty="0" smtClean="0"/>
              <a:t>1. Is open-ended; which means not one answer  </a:t>
            </a:r>
          </a:p>
          <a:p>
            <a:pPr marL="114300" indent="0">
              <a:buNone/>
            </a:pPr>
            <a:r>
              <a:rPr lang="en-US" b="1" dirty="0" smtClean="0"/>
              <a:t>2. Is thought-provoking and </a:t>
            </a:r>
            <a:r>
              <a:rPr lang="en-US" b="1" dirty="0"/>
              <a:t>intellectually </a:t>
            </a:r>
            <a:r>
              <a:rPr lang="en-US" b="1" dirty="0" smtClean="0"/>
              <a:t>engaging, often creating discussion and perhaps debate</a:t>
            </a:r>
          </a:p>
          <a:p>
            <a:pPr marL="114300" indent="0">
              <a:buNone/>
            </a:pPr>
            <a:r>
              <a:rPr lang="en-US" b="1" dirty="0" smtClean="0"/>
              <a:t>3. Calls for higher order thinking(HOT), analysis, inference, evaluation, prediction.</a:t>
            </a:r>
          </a:p>
          <a:p>
            <a:pPr marL="114300" indent="0">
              <a:buNone/>
            </a:pPr>
            <a:r>
              <a:rPr lang="en-US" b="1" dirty="0" smtClean="0"/>
              <a:t>4. Points toward important, transferrable ideas within and sometimes across disciplines</a:t>
            </a:r>
          </a:p>
          <a:p>
            <a:pPr marL="114300" indent="0">
              <a:buNone/>
            </a:pPr>
            <a:r>
              <a:rPr lang="en-US" b="1" dirty="0" smtClean="0"/>
              <a:t>5. Raises additional questions and further inquiry</a:t>
            </a:r>
          </a:p>
          <a:p>
            <a:pPr marL="114300" indent="0">
              <a:buNone/>
            </a:pPr>
            <a:r>
              <a:rPr lang="en-US" b="1" dirty="0" smtClean="0"/>
              <a:t>6. Requires support and justification, not just an answer</a:t>
            </a:r>
          </a:p>
          <a:p>
            <a:pPr marL="114300" indent="0">
              <a:buNone/>
            </a:pPr>
            <a:r>
              <a:rPr lang="en-US" b="1" dirty="0" smtClean="0"/>
              <a:t>7. Recurs over time, meaning the question can be revisited again and again.</a:t>
            </a:r>
          </a:p>
          <a:p>
            <a:pPr marL="114300" indent="0">
              <a:buNone/>
            </a:pPr>
            <a:endParaRPr lang="en-US" dirty="0"/>
          </a:p>
        </p:txBody>
      </p:sp>
    </p:spTree>
    <p:extLst>
      <p:ext uri="{BB962C8B-B14F-4D97-AF65-F5344CB8AC3E}">
        <p14:creationId xmlns:p14="http://schemas.microsoft.com/office/powerpoint/2010/main" val="34377520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4495800"/>
            <a:ext cx="2143125"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b="1" dirty="0" smtClean="0"/>
              <a:t>Example</a:t>
            </a:r>
            <a:r>
              <a:rPr lang="en-US" dirty="0" smtClean="0"/>
              <a:t>             </a:t>
            </a:r>
            <a:r>
              <a:rPr lang="en-US" b="1" dirty="0" smtClean="0"/>
              <a:t>Non Example</a:t>
            </a:r>
            <a:endParaRPr lang="en-US" b="1" dirty="0"/>
          </a:p>
        </p:txBody>
      </p:sp>
      <p:sp>
        <p:nvSpPr>
          <p:cNvPr id="5" name="Content Placeholder 4"/>
          <p:cNvSpPr>
            <a:spLocks noGrp="1"/>
          </p:cNvSpPr>
          <p:nvPr>
            <p:ph sz="half" idx="1"/>
          </p:nvPr>
        </p:nvSpPr>
        <p:spPr/>
        <p:txBody>
          <a:bodyPr>
            <a:normAutofit/>
          </a:bodyPr>
          <a:lstStyle/>
          <a:p>
            <a:r>
              <a:rPr lang="en-US" dirty="0" smtClean="0"/>
              <a:t>How do the arts shape, as well as reflect, a culture?</a:t>
            </a:r>
          </a:p>
          <a:p>
            <a:r>
              <a:rPr lang="en-US" dirty="0" smtClean="0"/>
              <a:t>What do effective problem solvers do when they get stuck?</a:t>
            </a:r>
          </a:p>
          <a:p>
            <a:r>
              <a:rPr lang="en-US" dirty="0" smtClean="0"/>
              <a:t>Is there ever a “just” was?	</a:t>
            </a:r>
            <a:endParaRPr lang="en-US" dirty="0"/>
          </a:p>
        </p:txBody>
      </p:sp>
      <p:sp>
        <p:nvSpPr>
          <p:cNvPr id="6" name="Content Placeholder 5"/>
          <p:cNvSpPr>
            <a:spLocks noGrp="1"/>
          </p:cNvSpPr>
          <p:nvPr>
            <p:ph sz="half" idx="2"/>
          </p:nvPr>
        </p:nvSpPr>
        <p:spPr/>
        <p:txBody>
          <a:bodyPr/>
          <a:lstStyle/>
          <a:p>
            <a:r>
              <a:rPr lang="en-US" dirty="0" smtClean="0"/>
              <a:t>What common artistic symbols were used by the </a:t>
            </a:r>
            <a:r>
              <a:rPr lang="en-US" dirty="0"/>
              <a:t>I</a:t>
            </a:r>
            <a:r>
              <a:rPr lang="en-US" dirty="0" smtClean="0"/>
              <a:t>ncas and the </a:t>
            </a:r>
            <a:r>
              <a:rPr lang="en-US" dirty="0"/>
              <a:t>M</a:t>
            </a:r>
            <a:r>
              <a:rPr lang="en-US" dirty="0" smtClean="0"/>
              <a:t>ayans?</a:t>
            </a:r>
          </a:p>
          <a:p>
            <a:r>
              <a:rPr lang="en-US" dirty="0" smtClean="0"/>
              <a:t>What steps did you follow to get your answer?</a:t>
            </a:r>
          </a:p>
          <a:p>
            <a:r>
              <a:rPr lang="en-US" dirty="0" smtClean="0"/>
              <a:t>What key event sparked world War I?</a:t>
            </a:r>
            <a:endParaRPr lang="en-US" dirty="0"/>
          </a:p>
        </p:txBody>
      </p:sp>
    </p:spTree>
    <p:extLst>
      <p:ext uri="{BB962C8B-B14F-4D97-AF65-F5344CB8AC3E}">
        <p14:creationId xmlns:p14="http://schemas.microsoft.com/office/powerpoint/2010/main" val="31202573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Your turn, what do you think, Essential or Non </a:t>
            </a:r>
            <a:r>
              <a:rPr lang="en-US" dirty="0"/>
              <a:t>E</a:t>
            </a:r>
            <a:r>
              <a:rPr lang="en-US" dirty="0" smtClean="0"/>
              <a:t>ssential?</a:t>
            </a:r>
            <a:endParaRPr lang="en-US" dirty="0"/>
          </a:p>
        </p:txBody>
      </p:sp>
      <p:sp>
        <p:nvSpPr>
          <p:cNvPr id="3" name="Content Placeholder 2"/>
          <p:cNvSpPr>
            <a:spLocks noGrp="1"/>
          </p:cNvSpPr>
          <p:nvPr>
            <p:ph sz="half" idx="1"/>
          </p:nvPr>
        </p:nvSpPr>
        <p:spPr/>
        <p:txBody>
          <a:bodyPr/>
          <a:lstStyle/>
          <a:p>
            <a:r>
              <a:rPr lang="en-US" dirty="0" smtClean="0"/>
              <a:t>What are examples of animals adapting to their environment?</a:t>
            </a:r>
          </a:p>
          <a:p>
            <a:r>
              <a:rPr lang="en-US" dirty="0" smtClean="0"/>
              <a:t>How do effective writers hook and hold their readers?</a:t>
            </a:r>
          </a:p>
          <a:p>
            <a:r>
              <a:rPr lang="en-US" dirty="0" smtClean="0"/>
              <a:t>In what year was the second world war?</a:t>
            </a:r>
            <a:endParaRPr lang="en-US" dirty="0"/>
          </a:p>
        </p:txBody>
      </p:sp>
      <p:sp>
        <p:nvSpPr>
          <p:cNvPr id="4" name="Content Placeholder 3"/>
          <p:cNvSpPr>
            <a:spLocks noGrp="1"/>
          </p:cNvSpPr>
          <p:nvPr>
            <p:ph sz="half" idx="2"/>
          </p:nvPr>
        </p:nvSpPr>
        <p:spPr/>
        <p:txBody>
          <a:bodyPr/>
          <a:lstStyle/>
          <a:p>
            <a:r>
              <a:rPr lang="en-US" dirty="0" smtClean="0"/>
              <a:t>Yes/No</a:t>
            </a:r>
          </a:p>
          <a:p>
            <a:endParaRPr lang="en-US" dirty="0"/>
          </a:p>
          <a:p>
            <a:endParaRPr lang="en-US" dirty="0" smtClean="0"/>
          </a:p>
          <a:p>
            <a:r>
              <a:rPr lang="en-US" dirty="0" smtClean="0"/>
              <a:t>Yes/No</a:t>
            </a:r>
          </a:p>
          <a:p>
            <a:pPr marL="114300" indent="0">
              <a:buNone/>
            </a:pPr>
            <a:endParaRPr lang="en-US" dirty="0" smtClean="0"/>
          </a:p>
          <a:p>
            <a:endParaRPr lang="en-US" dirty="0"/>
          </a:p>
          <a:p>
            <a:r>
              <a:rPr lang="en-US" dirty="0" smtClean="0"/>
              <a:t>Yes/No</a:t>
            </a:r>
            <a:endParaRPr lang="en-US" dirty="0"/>
          </a:p>
          <a:p>
            <a:pPr marL="114300" indent="0">
              <a:buNone/>
            </a:pPr>
            <a:endParaRPr 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599" y="5048250"/>
            <a:ext cx="2524125"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58562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4114800"/>
            <a:ext cx="1819275"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pPr algn="ctr"/>
            <a:r>
              <a:rPr lang="en-US" dirty="0" smtClean="0"/>
              <a:t>How did you do?</a:t>
            </a:r>
            <a:endParaRPr lang="en-US" dirty="0"/>
          </a:p>
        </p:txBody>
      </p:sp>
      <p:sp>
        <p:nvSpPr>
          <p:cNvPr id="3" name="Content Placeholder 2"/>
          <p:cNvSpPr>
            <a:spLocks noGrp="1"/>
          </p:cNvSpPr>
          <p:nvPr>
            <p:ph idx="1"/>
          </p:nvPr>
        </p:nvSpPr>
        <p:spPr/>
        <p:txBody>
          <a:bodyPr/>
          <a:lstStyle/>
          <a:p>
            <a:pPr marL="114300" indent="0">
              <a:buNone/>
            </a:pPr>
            <a:r>
              <a:rPr lang="en-US" dirty="0" smtClean="0"/>
              <a:t>1. NO-  This is a useful question for helping students understand the concept of adaptation in various manifestations; however, there are specific answers that could be found in a book</a:t>
            </a:r>
          </a:p>
          <a:p>
            <a:pPr marL="114300" indent="0">
              <a:buNone/>
            </a:pPr>
            <a:endParaRPr lang="en-US" dirty="0" smtClean="0"/>
          </a:p>
          <a:p>
            <a:pPr marL="114300" indent="0">
              <a:buNone/>
            </a:pPr>
            <a:r>
              <a:rPr lang="en-US" dirty="0" smtClean="0"/>
              <a:t>2. Yes- A rich question for exploring the many facets of effective writing, including different genres, audience/purpose connections, writer’s voice, and organizational structures</a:t>
            </a:r>
          </a:p>
          <a:p>
            <a:pPr marL="114300" indent="0">
              <a:buNone/>
            </a:pPr>
            <a:endParaRPr lang="en-US" dirty="0" smtClean="0"/>
          </a:p>
          <a:p>
            <a:pPr marL="114300" indent="0">
              <a:buNone/>
            </a:pPr>
            <a:r>
              <a:rPr lang="en-US" dirty="0" smtClean="0"/>
              <a:t>3.No- A factual question with a single correct answer.</a:t>
            </a:r>
            <a:endParaRPr lang="en-US" dirty="0"/>
          </a:p>
        </p:txBody>
      </p:sp>
    </p:spTree>
    <p:extLst>
      <p:ext uri="{BB962C8B-B14F-4D97-AF65-F5344CB8AC3E}">
        <p14:creationId xmlns:p14="http://schemas.microsoft.com/office/powerpoint/2010/main" val="130749736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598</TotalTime>
  <Words>1292</Words>
  <Application>Microsoft Office PowerPoint</Application>
  <PresentationFormat>On-screen Show (4:3)</PresentationFormat>
  <Paragraphs>170</Paragraphs>
  <Slides>25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Cambria</vt:lpstr>
      <vt:lpstr>Symbol</vt:lpstr>
      <vt:lpstr>Times New Roman</vt:lpstr>
      <vt:lpstr>Adjacency</vt:lpstr>
      <vt:lpstr>Essential Questions</vt:lpstr>
      <vt:lpstr>What Is an Essential Question?</vt:lpstr>
      <vt:lpstr>PowerPoint Presentation</vt:lpstr>
      <vt:lpstr>PowerPoint Presentation</vt:lpstr>
      <vt:lpstr>An Essential Question:</vt:lpstr>
      <vt:lpstr>Seven Characteristics</vt:lpstr>
      <vt:lpstr>Example             Non Example</vt:lpstr>
      <vt:lpstr>Your turn, what do you think, Essential or Non Essential?</vt:lpstr>
      <vt:lpstr>How did you do?</vt:lpstr>
      <vt:lpstr>Examples of Open-ended Questions</vt:lpstr>
      <vt:lpstr>Understandings </vt:lpstr>
      <vt:lpstr>Non Essential Questions, but needed</vt:lpstr>
      <vt:lpstr>How Do You Write an Essential Question?</vt:lpstr>
      <vt:lpstr>PowerPoint Presentation</vt:lpstr>
      <vt:lpstr>PowerPoint Presentation</vt:lpstr>
      <vt:lpstr>“How Questions" </vt:lpstr>
      <vt:lpstr>"What if Questions"  </vt:lpstr>
      <vt:lpstr>“ Should Questions"  A Moral or Practical Decision based on Evidence </vt:lpstr>
      <vt:lpstr>"Why Questions"  Understand Cause and Effect </vt:lpstr>
      <vt:lpstr>Skinny vs. “Fat” Questions</vt:lpstr>
      <vt:lpstr>Weiderhold’s Question Matrix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Essential Questions</dc:title>
  <dc:creator>Danielle Jamieson</dc:creator>
  <cp:lastModifiedBy>Shirley Barclay</cp:lastModifiedBy>
  <cp:revision>95</cp:revision>
  <dcterms:created xsi:type="dcterms:W3CDTF">2013-10-31T16:00:31Z</dcterms:created>
  <dcterms:modified xsi:type="dcterms:W3CDTF">2015-02-24T21:21:06Z</dcterms:modified>
</cp:coreProperties>
</file>